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9" r:id="rId4"/>
    <p:sldId id="260" r:id="rId5"/>
    <p:sldId id="270" r:id="rId6"/>
    <p:sldId id="272" r:id="rId7"/>
    <p:sldId id="263" r:id="rId8"/>
    <p:sldId id="274" r:id="rId9"/>
    <p:sldId id="273" r:id="rId10"/>
    <p:sldId id="264" r:id="rId11"/>
    <p:sldId id="258" r:id="rId12"/>
    <p:sldId id="27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106" d="100"/>
          <a:sy n="106" d="100"/>
        </p:scale>
        <p:origin x="166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61 E. </c:v>
                </c:pt>
              </c:strCache>
            </c:strRef>
          </c:tx>
          <c:invertIfNegative val="0"/>
          <c:cat>
            <c:numRef>
              <c:f>Sheet1!$A$2:$A$7</c:f>
              <c:numCache>
                <c:formatCode>General</c:formatCode>
                <c:ptCount val="6"/>
                <c:pt idx="0">
                  <c:v>2014</c:v>
                </c:pt>
                <c:pt idx="1">
                  <c:v>2015</c:v>
                </c:pt>
                <c:pt idx="2">
                  <c:v>2016</c:v>
                </c:pt>
                <c:pt idx="3">
                  <c:v>2018</c:v>
                </c:pt>
                <c:pt idx="4">
                  <c:v>2019</c:v>
                </c:pt>
                <c:pt idx="5">
                  <c:v>2020</c:v>
                </c:pt>
              </c:numCache>
            </c:numRef>
          </c:cat>
          <c:val>
            <c:numRef>
              <c:f>Sheet1!$B$2:$B$7</c:f>
              <c:numCache>
                <c:formatCode>General</c:formatCode>
                <c:ptCount val="6"/>
                <c:pt idx="0">
                  <c:v>46.5</c:v>
                </c:pt>
                <c:pt idx="1">
                  <c:v>28.2</c:v>
                </c:pt>
                <c:pt idx="2">
                  <c:v>3.5</c:v>
                </c:pt>
                <c:pt idx="3">
                  <c:v>64.5</c:v>
                </c:pt>
                <c:pt idx="4">
                  <c:v>72.2</c:v>
                </c:pt>
                <c:pt idx="5">
                  <c:v>80.900000000000006</c:v>
                </c:pt>
              </c:numCache>
            </c:numRef>
          </c:val>
        </c:ser>
        <c:ser>
          <c:idx val="1"/>
          <c:order val="1"/>
          <c:tx>
            <c:strRef>
              <c:f>Sheet1!$C$1</c:f>
              <c:strCache>
                <c:ptCount val="1"/>
                <c:pt idx="0">
                  <c:v>121 E. </c:v>
                </c:pt>
              </c:strCache>
            </c:strRef>
          </c:tx>
          <c:invertIfNegative val="0"/>
          <c:cat>
            <c:numRef>
              <c:f>Sheet1!$A$2:$A$7</c:f>
              <c:numCache>
                <c:formatCode>General</c:formatCode>
                <c:ptCount val="6"/>
                <c:pt idx="0">
                  <c:v>2014</c:v>
                </c:pt>
                <c:pt idx="1">
                  <c:v>2015</c:v>
                </c:pt>
                <c:pt idx="2">
                  <c:v>2016</c:v>
                </c:pt>
                <c:pt idx="3">
                  <c:v>2018</c:v>
                </c:pt>
                <c:pt idx="4">
                  <c:v>2019</c:v>
                </c:pt>
                <c:pt idx="5">
                  <c:v>2020</c:v>
                </c:pt>
              </c:numCache>
            </c:numRef>
          </c:cat>
          <c:val>
            <c:numRef>
              <c:f>Sheet1!$C$2:$C$7</c:f>
              <c:numCache>
                <c:formatCode>General</c:formatCode>
                <c:ptCount val="6"/>
                <c:pt idx="0">
                  <c:v>86.2</c:v>
                </c:pt>
                <c:pt idx="1">
                  <c:v>56.3</c:v>
                </c:pt>
                <c:pt idx="2">
                  <c:v>46.9</c:v>
                </c:pt>
                <c:pt idx="3">
                  <c:v>120.4</c:v>
                </c:pt>
                <c:pt idx="4">
                  <c:v>134.80000000000001</c:v>
                </c:pt>
                <c:pt idx="5">
                  <c:v>161</c:v>
                </c:pt>
              </c:numCache>
            </c:numRef>
          </c:val>
        </c:ser>
        <c:ser>
          <c:idx val="2"/>
          <c:order val="2"/>
          <c:tx>
            <c:strRef>
              <c:f>Sheet1!$D$1</c:f>
              <c:strCache>
                <c:ptCount val="1"/>
                <c:pt idx="0">
                  <c:v>125 E. </c:v>
                </c:pt>
              </c:strCache>
            </c:strRef>
          </c:tx>
          <c:invertIfNegative val="0"/>
          <c:cat>
            <c:numRef>
              <c:f>Sheet1!$A$2:$A$7</c:f>
              <c:numCache>
                <c:formatCode>General</c:formatCode>
                <c:ptCount val="6"/>
                <c:pt idx="0">
                  <c:v>2014</c:v>
                </c:pt>
                <c:pt idx="1">
                  <c:v>2015</c:v>
                </c:pt>
                <c:pt idx="2">
                  <c:v>2016</c:v>
                </c:pt>
                <c:pt idx="3">
                  <c:v>2018</c:v>
                </c:pt>
                <c:pt idx="4">
                  <c:v>2019</c:v>
                </c:pt>
                <c:pt idx="5">
                  <c:v>2020</c:v>
                </c:pt>
              </c:numCache>
            </c:numRef>
          </c:cat>
          <c:val>
            <c:numRef>
              <c:f>Sheet1!$D$2:$D$7</c:f>
              <c:numCache>
                <c:formatCode>General</c:formatCode>
                <c:ptCount val="6"/>
                <c:pt idx="0">
                  <c:v>0.1</c:v>
                </c:pt>
                <c:pt idx="1">
                  <c:v>0.1</c:v>
                </c:pt>
                <c:pt idx="2">
                  <c:v>0.1</c:v>
                </c:pt>
                <c:pt idx="3">
                  <c:v>30.1</c:v>
                </c:pt>
                <c:pt idx="4">
                  <c:v>33.700000000000003</c:v>
                </c:pt>
                <c:pt idx="5">
                  <c:v>37.700000000000003</c:v>
                </c:pt>
              </c:numCache>
            </c:numRef>
          </c:val>
        </c:ser>
        <c:dLbls>
          <c:showLegendKey val="0"/>
          <c:showVal val="0"/>
          <c:showCatName val="0"/>
          <c:showSerName val="0"/>
          <c:showPercent val="0"/>
          <c:showBubbleSize val="0"/>
        </c:dLbls>
        <c:gapWidth val="150"/>
        <c:axId val="246095272"/>
        <c:axId val="246092136"/>
      </c:barChart>
      <c:catAx>
        <c:axId val="246095272"/>
        <c:scaling>
          <c:orientation val="minMax"/>
        </c:scaling>
        <c:delete val="0"/>
        <c:axPos val="b"/>
        <c:numFmt formatCode="General" sourceLinked="1"/>
        <c:majorTickMark val="out"/>
        <c:minorTickMark val="none"/>
        <c:tickLblPos val="nextTo"/>
        <c:crossAx val="246092136"/>
        <c:crosses val="autoZero"/>
        <c:auto val="1"/>
        <c:lblAlgn val="ctr"/>
        <c:lblOffset val="100"/>
        <c:noMultiLvlLbl val="0"/>
      </c:catAx>
      <c:valAx>
        <c:axId val="246092136"/>
        <c:scaling>
          <c:orientation val="minMax"/>
        </c:scaling>
        <c:delete val="0"/>
        <c:axPos val="l"/>
        <c:majorGridlines/>
        <c:numFmt formatCode="General" sourceLinked="1"/>
        <c:majorTickMark val="out"/>
        <c:minorTickMark val="none"/>
        <c:tickLblPos val="nextTo"/>
        <c:crossAx val="2460952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15EC0C1-226E-4818-BE24-42CE52C218FD}" type="datetimeFigureOut">
              <a:rPr lang="en-US" smtClean="0"/>
              <a:t>7/26/2017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FF9E68-F956-45CF-A00A-D06A3DC8921E}" type="slidenum">
              <a:rPr lang="en-US" smtClean="0"/>
              <a:t>‹#›</a:t>
            </a:fld>
            <a:endParaRPr lang="en-US"/>
          </a:p>
        </p:txBody>
      </p:sp>
    </p:spTree>
    <p:extLst>
      <p:ext uri="{BB962C8B-B14F-4D97-AF65-F5344CB8AC3E}">
        <p14:creationId xmlns:p14="http://schemas.microsoft.com/office/powerpoint/2010/main" val="791392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A3AFE8-2DBC-4E20-8540-92248C191EC4}" type="datetimeFigureOut">
              <a:rPr lang="en-US" smtClean="0"/>
              <a:t>7/26/2017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099EFA-496E-4548-9B89-C99FE15464A1}" type="slidenum">
              <a:rPr lang="en-US" smtClean="0"/>
              <a:t>‹#›</a:t>
            </a:fld>
            <a:endParaRPr lang="en-US"/>
          </a:p>
        </p:txBody>
      </p:sp>
    </p:spTree>
    <p:extLst>
      <p:ext uri="{BB962C8B-B14F-4D97-AF65-F5344CB8AC3E}">
        <p14:creationId xmlns:p14="http://schemas.microsoft.com/office/powerpoint/2010/main" val="192012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3FC8D5-B4B0-43F7-B4E6-8DDA56059036}"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A4F8E-E095-44D2-9252-27334C4F93BE}" type="slidenum">
              <a:rPr lang="en-US" smtClean="0"/>
              <a:t>‹#›</a:t>
            </a:fld>
            <a:endParaRPr lang="en-US"/>
          </a:p>
        </p:txBody>
      </p:sp>
    </p:spTree>
    <p:extLst>
      <p:ext uri="{BB962C8B-B14F-4D97-AF65-F5344CB8AC3E}">
        <p14:creationId xmlns:p14="http://schemas.microsoft.com/office/powerpoint/2010/main" val="109921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FC8D5-B4B0-43F7-B4E6-8DDA56059036}"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A4F8E-E095-44D2-9252-27334C4F93BE}" type="slidenum">
              <a:rPr lang="en-US" smtClean="0"/>
              <a:t>‹#›</a:t>
            </a:fld>
            <a:endParaRPr lang="en-US"/>
          </a:p>
        </p:txBody>
      </p:sp>
    </p:spTree>
    <p:extLst>
      <p:ext uri="{BB962C8B-B14F-4D97-AF65-F5344CB8AC3E}">
        <p14:creationId xmlns:p14="http://schemas.microsoft.com/office/powerpoint/2010/main" val="309334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FC8D5-B4B0-43F7-B4E6-8DDA56059036}"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A4F8E-E095-44D2-9252-27334C4F93BE}" type="slidenum">
              <a:rPr lang="en-US" smtClean="0"/>
              <a:t>‹#›</a:t>
            </a:fld>
            <a:endParaRPr lang="en-US"/>
          </a:p>
        </p:txBody>
      </p:sp>
    </p:spTree>
    <p:extLst>
      <p:ext uri="{BB962C8B-B14F-4D97-AF65-F5344CB8AC3E}">
        <p14:creationId xmlns:p14="http://schemas.microsoft.com/office/powerpoint/2010/main" val="341121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FC8D5-B4B0-43F7-B4E6-8DDA56059036}"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A4F8E-E095-44D2-9252-27334C4F93BE}" type="slidenum">
              <a:rPr lang="en-US" smtClean="0"/>
              <a:t>‹#›</a:t>
            </a:fld>
            <a:endParaRPr lang="en-US"/>
          </a:p>
        </p:txBody>
      </p:sp>
    </p:spTree>
    <p:extLst>
      <p:ext uri="{BB962C8B-B14F-4D97-AF65-F5344CB8AC3E}">
        <p14:creationId xmlns:p14="http://schemas.microsoft.com/office/powerpoint/2010/main" val="397353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3FC8D5-B4B0-43F7-B4E6-8DDA56059036}"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A4F8E-E095-44D2-9252-27334C4F93BE}" type="slidenum">
              <a:rPr lang="en-US" smtClean="0"/>
              <a:t>‹#›</a:t>
            </a:fld>
            <a:endParaRPr lang="en-US"/>
          </a:p>
        </p:txBody>
      </p:sp>
    </p:spTree>
    <p:extLst>
      <p:ext uri="{BB962C8B-B14F-4D97-AF65-F5344CB8AC3E}">
        <p14:creationId xmlns:p14="http://schemas.microsoft.com/office/powerpoint/2010/main" val="57515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3FC8D5-B4B0-43F7-B4E6-8DDA56059036}"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A4F8E-E095-44D2-9252-27334C4F93BE}" type="slidenum">
              <a:rPr lang="en-US" smtClean="0"/>
              <a:t>‹#›</a:t>
            </a:fld>
            <a:endParaRPr lang="en-US"/>
          </a:p>
        </p:txBody>
      </p:sp>
    </p:spTree>
    <p:extLst>
      <p:ext uri="{BB962C8B-B14F-4D97-AF65-F5344CB8AC3E}">
        <p14:creationId xmlns:p14="http://schemas.microsoft.com/office/powerpoint/2010/main" val="209569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3FC8D5-B4B0-43F7-B4E6-8DDA56059036}" type="datetimeFigureOut">
              <a:rPr lang="en-US" smtClean="0"/>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A4F8E-E095-44D2-9252-27334C4F93BE}" type="slidenum">
              <a:rPr lang="en-US" smtClean="0"/>
              <a:t>‹#›</a:t>
            </a:fld>
            <a:endParaRPr lang="en-US"/>
          </a:p>
        </p:txBody>
      </p:sp>
    </p:spTree>
    <p:extLst>
      <p:ext uri="{BB962C8B-B14F-4D97-AF65-F5344CB8AC3E}">
        <p14:creationId xmlns:p14="http://schemas.microsoft.com/office/powerpoint/2010/main" val="203894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3FC8D5-B4B0-43F7-B4E6-8DDA56059036}" type="datetimeFigureOut">
              <a:rPr lang="en-US" smtClean="0"/>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A4F8E-E095-44D2-9252-27334C4F93BE}" type="slidenum">
              <a:rPr lang="en-US" smtClean="0"/>
              <a:t>‹#›</a:t>
            </a:fld>
            <a:endParaRPr lang="en-US"/>
          </a:p>
        </p:txBody>
      </p:sp>
    </p:spTree>
    <p:extLst>
      <p:ext uri="{BB962C8B-B14F-4D97-AF65-F5344CB8AC3E}">
        <p14:creationId xmlns:p14="http://schemas.microsoft.com/office/powerpoint/2010/main" val="293356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FC8D5-B4B0-43F7-B4E6-8DDA56059036}" type="datetimeFigureOut">
              <a:rPr lang="en-US" smtClean="0"/>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A4F8E-E095-44D2-9252-27334C4F93BE}" type="slidenum">
              <a:rPr lang="en-US" smtClean="0"/>
              <a:t>‹#›</a:t>
            </a:fld>
            <a:endParaRPr lang="en-US"/>
          </a:p>
        </p:txBody>
      </p:sp>
    </p:spTree>
    <p:extLst>
      <p:ext uri="{BB962C8B-B14F-4D97-AF65-F5344CB8AC3E}">
        <p14:creationId xmlns:p14="http://schemas.microsoft.com/office/powerpoint/2010/main" val="191044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FC8D5-B4B0-43F7-B4E6-8DDA56059036}"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A4F8E-E095-44D2-9252-27334C4F93BE}" type="slidenum">
              <a:rPr lang="en-US" smtClean="0"/>
              <a:t>‹#›</a:t>
            </a:fld>
            <a:endParaRPr lang="en-US"/>
          </a:p>
        </p:txBody>
      </p:sp>
    </p:spTree>
    <p:extLst>
      <p:ext uri="{BB962C8B-B14F-4D97-AF65-F5344CB8AC3E}">
        <p14:creationId xmlns:p14="http://schemas.microsoft.com/office/powerpoint/2010/main" val="77830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FC8D5-B4B0-43F7-B4E6-8DDA56059036}"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A4F8E-E095-44D2-9252-27334C4F93BE}" type="slidenum">
              <a:rPr lang="en-US" smtClean="0"/>
              <a:t>‹#›</a:t>
            </a:fld>
            <a:endParaRPr lang="en-US"/>
          </a:p>
        </p:txBody>
      </p:sp>
    </p:spTree>
    <p:extLst>
      <p:ext uri="{BB962C8B-B14F-4D97-AF65-F5344CB8AC3E}">
        <p14:creationId xmlns:p14="http://schemas.microsoft.com/office/powerpoint/2010/main" val="166718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FC8D5-B4B0-43F7-B4E6-8DDA56059036}" type="datetimeFigureOut">
              <a:rPr lang="en-US" smtClean="0"/>
              <a:t>7/26/2017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A4F8E-E095-44D2-9252-27334C4F93BE}" type="slidenum">
              <a:rPr lang="en-US" smtClean="0"/>
              <a:t>‹#›</a:t>
            </a:fld>
            <a:endParaRPr lang="en-US"/>
          </a:p>
        </p:txBody>
      </p:sp>
    </p:spTree>
    <p:extLst>
      <p:ext uri="{BB962C8B-B14F-4D97-AF65-F5344CB8AC3E}">
        <p14:creationId xmlns:p14="http://schemas.microsoft.com/office/powerpoint/2010/main" val="489498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ray@floresconcepts.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19500"/>
            <a:ext cx="7772400" cy="1752600"/>
          </a:xfrm>
        </p:spPr>
        <p:txBody>
          <a:bodyPr/>
          <a:lstStyle/>
          <a:p>
            <a:r>
              <a:rPr lang="en-US" dirty="0" smtClean="0">
                <a:latin typeface="Sakkal Majalla" panose="02000000000000000000" pitchFamily="2" charset="-78"/>
                <a:cs typeface="Sakkal Majalla" panose="02000000000000000000" pitchFamily="2" charset="-78"/>
              </a:rPr>
              <a:t>Clubs on Congress Restoration</a:t>
            </a:r>
            <a:br>
              <a:rPr lang="en-US" dirty="0" smtClean="0">
                <a:latin typeface="Sakkal Majalla" panose="02000000000000000000" pitchFamily="2" charset="-78"/>
                <a:cs typeface="Sakkal Majalla" panose="02000000000000000000" pitchFamily="2" charset="-78"/>
              </a:rPr>
            </a:br>
            <a:r>
              <a:rPr lang="en-US" dirty="0" smtClean="0">
                <a:latin typeface="Sakkal Majalla" panose="02000000000000000000" pitchFamily="2" charset="-78"/>
                <a:cs typeface="Sakkal Majalla" panose="02000000000000000000" pitchFamily="2" charset="-78"/>
              </a:rPr>
              <a:t>July 2017</a:t>
            </a:r>
            <a:endParaRPr lang="en-US" dirty="0">
              <a:latin typeface="Sakkal Majalla" panose="02000000000000000000" pitchFamily="2" charset="-78"/>
              <a:cs typeface="Sakkal Majalla" panose="02000000000000000000" pitchFamily="2" charset="-78"/>
            </a:endParaRPr>
          </a:p>
        </p:txBody>
      </p:sp>
      <p:pic>
        <p:nvPicPr>
          <p:cNvPr id="1027" name="Picture 3" descr="C:\Users\raymon\Desktop\Laptop\Flores Concepts\fc_logo_v14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447800"/>
            <a:ext cx="4267200" cy="2165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5474732"/>
            <a:ext cx="4724400" cy="369332"/>
          </a:xfrm>
          <a:prstGeom prst="rect">
            <a:avLst/>
          </a:prstGeom>
          <a:noFill/>
        </p:spPr>
        <p:txBody>
          <a:bodyPr wrap="square" rtlCol="0">
            <a:spAutoFit/>
          </a:bodyPr>
          <a:lstStyle/>
          <a:p>
            <a:pPr algn="ctr"/>
            <a:r>
              <a:rPr lang="en-US" dirty="0" smtClean="0"/>
              <a:t>CONFIDENTIAL REVIEW</a:t>
            </a:r>
            <a:endParaRPr lang="en-US" dirty="0"/>
          </a:p>
        </p:txBody>
      </p:sp>
    </p:spTree>
    <p:extLst>
      <p:ext uri="{BB962C8B-B14F-4D97-AF65-F5344CB8AC3E}">
        <p14:creationId xmlns:p14="http://schemas.microsoft.com/office/powerpoint/2010/main" val="307747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3400"/>
            <a:ext cx="8229600" cy="884238"/>
          </a:xfrm>
        </p:spPr>
        <p:txBody>
          <a:bodyPr/>
          <a:lstStyle/>
          <a:p>
            <a:r>
              <a:rPr lang="en-US" dirty="0" smtClean="0">
                <a:latin typeface="Sakkal Majalla" panose="02000000000000000000" pitchFamily="2" charset="-78"/>
                <a:cs typeface="Sakkal Majalla" panose="02000000000000000000" pitchFamily="2" charset="-78"/>
              </a:rPr>
              <a:t>2018 Sales &amp; Sales Tax Projections</a:t>
            </a:r>
            <a:r>
              <a:rPr lang="en-US" baseline="30000" dirty="0" smtClean="0">
                <a:latin typeface="Sakkal Majalla" panose="02000000000000000000" pitchFamily="2" charset="-78"/>
                <a:cs typeface="Sakkal Majalla" panose="02000000000000000000" pitchFamily="2" charset="-78"/>
              </a:rPr>
              <a:t>*</a:t>
            </a:r>
            <a:endParaRPr lang="en-US" baseline="30000"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495300" y="2743200"/>
            <a:ext cx="8229600" cy="3505200"/>
          </a:xfrm>
        </p:spPr>
        <p:txBody>
          <a:bodyPr>
            <a:noAutofit/>
          </a:bodyPr>
          <a:lstStyle/>
          <a:p>
            <a:pPr marL="0" indent="0" algn="ctr">
              <a:spcBef>
                <a:spcPts val="0"/>
              </a:spcBef>
              <a:buNone/>
            </a:pPr>
            <a:r>
              <a:rPr lang="en-US" sz="2800" b="1" dirty="0" smtClean="0">
                <a:latin typeface="Sakkal Majalla" panose="02000000000000000000" pitchFamily="2" charset="-78"/>
                <a:cs typeface="Sakkal Majalla" panose="02000000000000000000" pitchFamily="2" charset="-78"/>
              </a:rPr>
              <a:t>2018 COMBINED SALES: $2,500,000</a:t>
            </a:r>
            <a:r>
              <a:rPr lang="en-US" sz="2800" b="1" baseline="30000" dirty="0" smtClean="0">
                <a:latin typeface="Sakkal Majalla" panose="02000000000000000000" pitchFamily="2" charset="-78"/>
                <a:cs typeface="Sakkal Majalla" panose="02000000000000000000" pitchFamily="2" charset="-78"/>
              </a:rPr>
              <a:t>*</a:t>
            </a:r>
          </a:p>
          <a:p>
            <a:pPr marL="0" indent="0" algn="ctr">
              <a:spcBef>
                <a:spcPts val="0"/>
              </a:spcBef>
              <a:buNone/>
            </a:pPr>
            <a:r>
              <a:rPr lang="en-US" sz="2800" b="1" dirty="0" smtClean="0">
                <a:latin typeface="Sakkal Majalla" panose="02000000000000000000" pitchFamily="2" charset="-78"/>
                <a:cs typeface="Sakkal Majalla" panose="02000000000000000000" pitchFamily="2" charset="-78"/>
              </a:rPr>
              <a:t>2018 SALES TAX: $215,000</a:t>
            </a:r>
            <a:r>
              <a:rPr lang="en-US" sz="2800" b="1" baseline="30000" dirty="0" smtClean="0">
                <a:latin typeface="Sakkal Majalla" panose="02000000000000000000" pitchFamily="2" charset="-78"/>
                <a:cs typeface="Sakkal Majalla" panose="02000000000000000000" pitchFamily="2" charset="-78"/>
              </a:rPr>
              <a:t>*</a:t>
            </a:r>
          </a:p>
          <a:p>
            <a:pPr marL="0" indent="0" algn="ctr">
              <a:spcBef>
                <a:spcPts val="0"/>
              </a:spcBef>
              <a:buNone/>
            </a:pPr>
            <a:r>
              <a:rPr lang="en-US" sz="2800" b="1" i="1" dirty="0" smtClean="0">
                <a:solidFill>
                  <a:srgbClr val="C00000"/>
                </a:solidFill>
                <a:latin typeface="Sakkal Majalla" panose="02000000000000000000" pitchFamily="2" charset="-78"/>
                <a:cs typeface="Sakkal Majalla" panose="02000000000000000000" pitchFamily="2" charset="-78"/>
              </a:rPr>
              <a:t>12% GROWTH PROJECTED PER ANNUM </a:t>
            </a:r>
            <a:r>
              <a:rPr lang="en-US" sz="2800" b="1" i="1" baseline="30000" dirty="0" smtClean="0">
                <a:solidFill>
                  <a:srgbClr val="C00000"/>
                </a:solidFill>
                <a:latin typeface="Sakkal Majalla" panose="02000000000000000000" pitchFamily="2" charset="-78"/>
                <a:cs typeface="Sakkal Majalla" panose="02000000000000000000" pitchFamily="2" charset="-78"/>
              </a:rPr>
              <a:t>*</a:t>
            </a:r>
            <a:r>
              <a:rPr lang="en-US" sz="2800" b="1" i="1" dirty="0" smtClean="0">
                <a:solidFill>
                  <a:srgbClr val="C00000"/>
                </a:solidFill>
                <a:latin typeface="Sakkal Majalla" panose="02000000000000000000" pitchFamily="2" charset="-78"/>
                <a:cs typeface="Sakkal Majalla" panose="02000000000000000000" pitchFamily="2" charset="-78"/>
              </a:rPr>
              <a:t>:</a:t>
            </a:r>
          </a:p>
          <a:p>
            <a:pPr marL="0" indent="0" algn="ctr">
              <a:spcBef>
                <a:spcPts val="0"/>
              </a:spcBef>
              <a:buNone/>
            </a:pPr>
            <a:r>
              <a:rPr lang="en-US" sz="2800" b="1" dirty="0" smtClean="0">
                <a:latin typeface="Sakkal Majalla" panose="02000000000000000000" pitchFamily="2" charset="-78"/>
                <a:cs typeface="Sakkal Majalla" panose="02000000000000000000" pitchFamily="2" charset="-78"/>
              </a:rPr>
              <a:t>2019 COMBINED SALES: $2,800,000</a:t>
            </a:r>
            <a:r>
              <a:rPr lang="en-US" sz="2800" b="1" baseline="30000" dirty="0" smtClean="0">
                <a:latin typeface="Sakkal Majalla" panose="02000000000000000000" pitchFamily="2" charset="-78"/>
                <a:cs typeface="Sakkal Majalla" panose="02000000000000000000" pitchFamily="2" charset="-78"/>
              </a:rPr>
              <a:t>*</a:t>
            </a:r>
          </a:p>
          <a:p>
            <a:pPr marL="0" indent="0" algn="ctr">
              <a:spcBef>
                <a:spcPts val="0"/>
              </a:spcBef>
              <a:buNone/>
            </a:pPr>
            <a:r>
              <a:rPr lang="en-US" sz="2800" b="1" dirty="0" smtClean="0">
                <a:latin typeface="Sakkal Majalla" panose="02000000000000000000" pitchFamily="2" charset="-78"/>
                <a:cs typeface="Sakkal Majalla" panose="02000000000000000000" pitchFamily="2" charset="-78"/>
              </a:rPr>
              <a:t>2019 COMBINED SALES TAX:  $240,800</a:t>
            </a:r>
            <a:r>
              <a:rPr lang="en-US" sz="2800" b="1" baseline="30000" dirty="0" smtClean="0">
                <a:latin typeface="Sakkal Majalla" panose="02000000000000000000" pitchFamily="2" charset="-78"/>
                <a:cs typeface="Sakkal Majalla" panose="02000000000000000000" pitchFamily="2" charset="-78"/>
              </a:rPr>
              <a:t>*</a:t>
            </a:r>
            <a:endParaRPr lang="en-US" sz="2800" b="1" baseline="30000" dirty="0">
              <a:latin typeface="Sakkal Majalla" panose="02000000000000000000" pitchFamily="2" charset="-78"/>
              <a:cs typeface="Sakkal Majalla" panose="02000000000000000000" pitchFamily="2" charset="-78"/>
            </a:endParaRPr>
          </a:p>
          <a:p>
            <a:pPr marL="0" indent="0" algn="ctr">
              <a:spcBef>
                <a:spcPts val="0"/>
              </a:spcBef>
              <a:buNone/>
            </a:pPr>
            <a:r>
              <a:rPr lang="en-US" sz="2800" b="1" dirty="0" smtClean="0">
                <a:latin typeface="Sakkal Majalla" panose="02000000000000000000" pitchFamily="2" charset="-78"/>
                <a:cs typeface="Sakkal Majalla" panose="02000000000000000000" pitchFamily="2" charset="-78"/>
              </a:rPr>
              <a:t>2020 COMBINED SALES: $3,136,000</a:t>
            </a:r>
            <a:r>
              <a:rPr lang="en-US" sz="2800" b="1" baseline="30000" dirty="0">
                <a:latin typeface="Sakkal Majalla" panose="02000000000000000000" pitchFamily="2" charset="-78"/>
                <a:cs typeface="Sakkal Majalla" panose="02000000000000000000" pitchFamily="2" charset="-78"/>
              </a:rPr>
              <a:t>*</a:t>
            </a:r>
          </a:p>
          <a:p>
            <a:pPr marL="0" indent="0" algn="ctr">
              <a:spcBef>
                <a:spcPts val="0"/>
              </a:spcBef>
              <a:buNone/>
            </a:pPr>
            <a:r>
              <a:rPr lang="en-US" sz="2800" b="1" dirty="0" smtClean="0">
                <a:latin typeface="Sakkal Majalla" panose="02000000000000000000" pitchFamily="2" charset="-78"/>
                <a:cs typeface="Sakkal Majalla" panose="02000000000000000000" pitchFamily="2" charset="-78"/>
              </a:rPr>
              <a:t>2020 COMBINED SALES TAX: $269,696</a:t>
            </a:r>
            <a:r>
              <a:rPr lang="en-US" sz="2800" b="1" baseline="30000" dirty="0" smtClean="0">
                <a:latin typeface="Sakkal Majalla" panose="02000000000000000000" pitchFamily="2" charset="-78"/>
                <a:cs typeface="Sakkal Majalla" panose="02000000000000000000" pitchFamily="2" charset="-78"/>
              </a:rPr>
              <a:t>*</a:t>
            </a:r>
          </a:p>
          <a:p>
            <a:pPr marL="0" indent="0" algn="ctr">
              <a:spcBef>
                <a:spcPts val="0"/>
              </a:spcBef>
              <a:buNone/>
            </a:pPr>
            <a:r>
              <a:rPr lang="en-US" b="1" i="1" baseline="30000" dirty="0" smtClean="0">
                <a:latin typeface="Sakkal Majalla" panose="02000000000000000000" pitchFamily="2" charset="-78"/>
                <a:cs typeface="Sakkal Majalla" panose="02000000000000000000" pitchFamily="2" charset="-78"/>
              </a:rPr>
              <a:t>* APPROXIMATED PROJECTIONS</a:t>
            </a:r>
            <a:endParaRPr lang="en-US" b="1" i="1" dirty="0">
              <a:latin typeface="Sakkal Majalla" panose="02000000000000000000" pitchFamily="2" charset="-78"/>
              <a:cs typeface="Sakkal Majalla" panose="02000000000000000000" pitchFamily="2" charset="-78"/>
            </a:endParaRPr>
          </a:p>
        </p:txBody>
      </p:sp>
      <p:sp>
        <p:nvSpPr>
          <p:cNvPr id="4" name="TextBox 3"/>
          <p:cNvSpPr txBox="1"/>
          <p:nvPr/>
        </p:nvSpPr>
        <p:spPr>
          <a:xfrm>
            <a:off x="6874701" y="6392144"/>
            <a:ext cx="1981200" cy="230832"/>
          </a:xfrm>
          <a:prstGeom prst="rect">
            <a:avLst/>
          </a:prstGeom>
          <a:noFill/>
        </p:spPr>
        <p:txBody>
          <a:bodyPr wrap="square" rtlCol="0">
            <a:spAutoFit/>
          </a:bodyPr>
          <a:lstStyle/>
          <a:p>
            <a:r>
              <a:rPr lang="en-US" sz="900" dirty="0" smtClean="0">
                <a:latin typeface="Arial"/>
                <a:cs typeface="Arial"/>
              </a:rPr>
              <a:t>© </a:t>
            </a:r>
            <a:r>
              <a:rPr lang="en-US" sz="900" dirty="0" smtClean="0"/>
              <a:t>2017, FLORES CONCEPTS, LLC </a:t>
            </a:r>
            <a:endParaRPr lang="en-US" sz="900" dirty="0"/>
          </a:p>
        </p:txBody>
      </p:sp>
      <p:graphicFrame>
        <p:nvGraphicFramePr>
          <p:cNvPr id="5" name="Table 4"/>
          <p:cNvGraphicFramePr>
            <a:graphicFrameLocks noGrp="1"/>
          </p:cNvGraphicFramePr>
          <p:nvPr>
            <p:extLst>
              <p:ext uri="{D42A27DB-BD31-4B8C-83A1-F6EECF244321}">
                <p14:modId xmlns:p14="http://schemas.microsoft.com/office/powerpoint/2010/main" val="513830511"/>
              </p:ext>
            </p:extLst>
          </p:nvPr>
        </p:nvGraphicFramePr>
        <p:xfrm>
          <a:off x="762000" y="1524000"/>
          <a:ext cx="7772400" cy="990600"/>
        </p:xfrm>
        <a:graphic>
          <a:graphicData uri="http://schemas.openxmlformats.org/drawingml/2006/table">
            <a:tbl>
              <a:tblPr firstRow="1" bandRow="1">
                <a:tableStyleId>{5C22544A-7EE6-4342-B048-85BDC9FD1C3A}</a:tableStyleId>
              </a:tblPr>
              <a:tblGrid>
                <a:gridCol w="2514600"/>
                <a:gridCol w="2743200"/>
                <a:gridCol w="2514600"/>
              </a:tblGrid>
              <a:tr h="990600">
                <a:tc>
                  <a:txBody>
                    <a:bodyPr/>
                    <a:lstStyle/>
                    <a:p>
                      <a:pPr marL="0" indent="0" algn="ctr">
                        <a:buNone/>
                      </a:pPr>
                      <a:r>
                        <a:rPr lang="en-US" u="sng" baseline="0" dirty="0" smtClean="0">
                          <a:solidFill>
                            <a:schemeClr val="tx1"/>
                          </a:solidFill>
                          <a:latin typeface="Sakkal Majalla" panose="02000000000000000000" pitchFamily="2" charset="-78"/>
                          <a:cs typeface="Sakkal Majalla" panose="02000000000000000000" pitchFamily="2" charset="-78"/>
                        </a:rPr>
                        <a:t>61 E. CONGRESS:</a:t>
                      </a:r>
                      <a:endParaRPr lang="en-US" dirty="0" smtClean="0">
                        <a:solidFill>
                          <a:schemeClr val="tx1"/>
                        </a:solidFill>
                        <a:latin typeface="Sakkal Majalla" panose="02000000000000000000" pitchFamily="2" charset="-78"/>
                        <a:cs typeface="Sakkal Majalla" panose="02000000000000000000" pitchFamily="2" charset="-78"/>
                      </a:endParaRPr>
                    </a:p>
                    <a:p>
                      <a:pPr marL="0" indent="0">
                        <a:buNone/>
                      </a:pPr>
                      <a:r>
                        <a:rPr lang="en-US" dirty="0" smtClean="0">
                          <a:solidFill>
                            <a:schemeClr val="tx1"/>
                          </a:solidFill>
                          <a:latin typeface="Sakkal Majalla" panose="02000000000000000000" pitchFamily="2" charset="-78"/>
                          <a:cs typeface="Sakkal Majalla" panose="02000000000000000000" pitchFamily="2" charset="-78"/>
                        </a:rPr>
                        <a:t>SALES:  $750,000</a:t>
                      </a:r>
                      <a:r>
                        <a:rPr lang="en-US" baseline="30000" dirty="0" smtClean="0">
                          <a:solidFill>
                            <a:schemeClr val="tx1"/>
                          </a:solidFill>
                          <a:latin typeface="Sakkal Majalla" panose="02000000000000000000" pitchFamily="2" charset="-78"/>
                          <a:cs typeface="Sakkal Majalla" panose="02000000000000000000" pitchFamily="2" charset="-7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Sakkal Majalla" panose="02000000000000000000" pitchFamily="2" charset="-78"/>
                          <a:cs typeface="Sakkal Majalla" panose="02000000000000000000" pitchFamily="2" charset="-78"/>
                        </a:rPr>
                        <a:t>SALES</a:t>
                      </a:r>
                      <a:r>
                        <a:rPr lang="en-US" baseline="0" dirty="0" smtClean="0">
                          <a:solidFill>
                            <a:schemeClr val="tx1"/>
                          </a:solidFill>
                          <a:latin typeface="Sakkal Majalla" panose="02000000000000000000" pitchFamily="2" charset="-78"/>
                          <a:cs typeface="Sakkal Majalla" panose="02000000000000000000" pitchFamily="2" charset="-78"/>
                        </a:rPr>
                        <a:t> TAX: $64,500</a:t>
                      </a:r>
                      <a:r>
                        <a:rPr lang="en-US" baseline="30000" dirty="0" smtClean="0">
                          <a:solidFill>
                            <a:schemeClr val="tx1"/>
                          </a:solidFill>
                          <a:latin typeface="Sakkal Majalla" panose="02000000000000000000" pitchFamily="2" charset="-78"/>
                          <a:cs typeface="Sakkal Majalla" panose="02000000000000000000" pitchFamily="2" charset="-78"/>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None/>
                      </a:pPr>
                      <a:r>
                        <a:rPr lang="en-US" u="sng" dirty="0" smtClean="0">
                          <a:solidFill>
                            <a:schemeClr val="tx1"/>
                          </a:solidFill>
                          <a:latin typeface="Sakkal Majalla" panose="02000000000000000000" pitchFamily="2" charset="-78"/>
                          <a:cs typeface="Sakkal Majalla" panose="02000000000000000000" pitchFamily="2" charset="-78"/>
                        </a:rPr>
                        <a:t>121 E.</a:t>
                      </a:r>
                      <a:r>
                        <a:rPr lang="en-US" u="sng" baseline="0" dirty="0" smtClean="0">
                          <a:solidFill>
                            <a:schemeClr val="tx1"/>
                          </a:solidFill>
                          <a:latin typeface="Sakkal Majalla" panose="02000000000000000000" pitchFamily="2" charset="-78"/>
                          <a:cs typeface="Sakkal Majalla" panose="02000000000000000000" pitchFamily="2" charset="-78"/>
                        </a:rPr>
                        <a:t> CONGRESS</a:t>
                      </a:r>
                      <a:endParaRPr lang="en-US" u="sng" dirty="0" smtClean="0">
                        <a:solidFill>
                          <a:schemeClr val="tx1"/>
                        </a:solidFill>
                        <a:latin typeface="Sakkal Majalla" panose="02000000000000000000" pitchFamily="2" charset="-78"/>
                        <a:cs typeface="Sakkal Majalla" panose="02000000000000000000"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Sakkal Majalla" panose="02000000000000000000" pitchFamily="2" charset="-78"/>
                          <a:cs typeface="Sakkal Majalla" panose="02000000000000000000" pitchFamily="2" charset="-78"/>
                        </a:rPr>
                        <a:t>SALES: $1,400,000</a:t>
                      </a:r>
                      <a:r>
                        <a:rPr lang="en-US" baseline="30000" dirty="0" smtClean="0">
                          <a:solidFill>
                            <a:schemeClr val="tx1"/>
                          </a:solidFill>
                          <a:latin typeface="Sakkal Majalla" panose="02000000000000000000" pitchFamily="2" charset="-78"/>
                          <a:cs typeface="Sakkal Majalla" panose="02000000000000000000" pitchFamily="2" charset="-7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Sakkal Majalla" panose="02000000000000000000" pitchFamily="2" charset="-78"/>
                          <a:cs typeface="Sakkal Majalla" panose="02000000000000000000" pitchFamily="2" charset="-78"/>
                        </a:rPr>
                        <a:t>SALES</a:t>
                      </a:r>
                      <a:r>
                        <a:rPr lang="en-US" baseline="0" dirty="0" smtClean="0">
                          <a:solidFill>
                            <a:schemeClr val="tx1"/>
                          </a:solidFill>
                          <a:latin typeface="Sakkal Majalla" panose="02000000000000000000" pitchFamily="2" charset="-78"/>
                          <a:cs typeface="Sakkal Majalla" panose="02000000000000000000" pitchFamily="2" charset="-78"/>
                        </a:rPr>
                        <a:t> TAX</a:t>
                      </a:r>
                      <a:r>
                        <a:rPr lang="en-US" dirty="0" smtClean="0">
                          <a:solidFill>
                            <a:schemeClr val="tx1"/>
                          </a:solidFill>
                          <a:latin typeface="Sakkal Majalla" panose="02000000000000000000" pitchFamily="2" charset="-78"/>
                          <a:cs typeface="Sakkal Majalla" panose="02000000000000000000" pitchFamily="2" charset="-78"/>
                        </a:rPr>
                        <a:t>: $120,400</a:t>
                      </a:r>
                      <a:r>
                        <a:rPr lang="en-US" baseline="30000" dirty="0" smtClean="0">
                          <a:solidFill>
                            <a:schemeClr val="tx1"/>
                          </a:solidFill>
                          <a:latin typeface="Sakkal Majalla" panose="02000000000000000000" pitchFamily="2" charset="-78"/>
                          <a:cs typeface="Sakkal Majalla" panose="02000000000000000000" pitchFamily="2" charset="-78"/>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None/>
                      </a:pPr>
                      <a:r>
                        <a:rPr lang="en-US" u="sng" dirty="0" smtClean="0">
                          <a:solidFill>
                            <a:schemeClr val="tx1"/>
                          </a:solidFill>
                          <a:latin typeface="Sakkal Majalla" panose="02000000000000000000" pitchFamily="2" charset="-78"/>
                          <a:cs typeface="Sakkal Majalla" panose="02000000000000000000" pitchFamily="2" charset="-78"/>
                        </a:rPr>
                        <a:t>125 E. CONGRESS</a:t>
                      </a:r>
                    </a:p>
                    <a:p>
                      <a:pPr marL="0" indent="0">
                        <a:buNone/>
                      </a:pPr>
                      <a:r>
                        <a:rPr lang="en-US" dirty="0" smtClean="0">
                          <a:solidFill>
                            <a:schemeClr val="tx1"/>
                          </a:solidFill>
                          <a:latin typeface="Sakkal Majalla" panose="02000000000000000000" pitchFamily="2" charset="-78"/>
                          <a:cs typeface="Sakkal Majalla" panose="02000000000000000000" pitchFamily="2" charset="-78"/>
                        </a:rPr>
                        <a:t>SALES: $350,000</a:t>
                      </a:r>
                      <a:r>
                        <a:rPr lang="en-US" baseline="30000" dirty="0" smtClean="0">
                          <a:solidFill>
                            <a:schemeClr val="tx1"/>
                          </a:solidFill>
                          <a:latin typeface="Sakkal Majalla" panose="02000000000000000000" pitchFamily="2" charset="-78"/>
                          <a:cs typeface="Sakkal Majalla" panose="02000000000000000000" pitchFamily="2" charset="-7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Sakkal Majalla" panose="02000000000000000000" pitchFamily="2" charset="-78"/>
                          <a:cs typeface="Sakkal Majalla" panose="02000000000000000000" pitchFamily="2" charset="-78"/>
                        </a:rPr>
                        <a:t>SALES TAX: $30,100</a:t>
                      </a:r>
                      <a:r>
                        <a:rPr lang="en-US" baseline="30000" dirty="0" smtClean="0">
                          <a:solidFill>
                            <a:schemeClr val="tx1"/>
                          </a:solidFill>
                          <a:latin typeface="Sakkal Majalla" panose="02000000000000000000" pitchFamily="2" charset="-78"/>
                          <a:cs typeface="Sakkal Majalla" panose="02000000000000000000" pitchFamily="2" charset="-7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03542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533400"/>
            <a:ext cx="7696200" cy="1325562"/>
          </a:xfrm>
        </p:spPr>
        <p:txBody>
          <a:bodyPr>
            <a:noAutofit/>
          </a:bodyPr>
          <a:lstStyle/>
          <a:p>
            <a:r>
              <a:rPr lang="en-US" sz="4000" dirty="0" smtClean="0">
                <a:latin typeface="Sakkal Majalla" panose="02000000000000000000" pitchFamily="2" charset="-78"/>
                <a:cs typeface="Sakkal Majalla" panose="02000000000000000000" pitchFamily="2" charset="-78"/>
              </a:rPr>
              <a:t>61, 121, &amp; 125 E. Congress </a:t>
            </a:r>
            <a:br>
              <a:rPr lang="en-US" sz="4000" dirty="0" smtClean="0">
                <a:latin typeface="Sakkal Majalla" panose="02000000000000000000" pitchFamily="2" charset="-78"/>
                <a:cs typeface="Sakkal Majalla" panose="02000000000000000000" pitchFamily="2" charset="-78"/>
              </a:rPr>
            </a:br>
            <a:r>
              <a:rPr lang="en-US" sz="4000" dirty="0" smtClean="0">
                <a:latin typeface="Sakkal Majalla" panose="02000000000000000000" pitchFamily="2" charset="-78"/>
                <a:cs typeface="Sakkal Majalla" panose="02000000000000000000" pitchFamily="2" charset="-78"/>
              </a:rPr>
              <a:t>Sales Tax History &amp; Projection</a:t>
            </a:r>
            <a:r>
              <a:rPr lang="en-US" sz="4000" baseline="30000" dirty="0" smtClean="0">
                <a:latin typeface="Sakkal Majalla" panose="02000000000000000000" pitchFamily="2" charset="-78"/>
                <a:cs typeface="Sakkal Majalla" panose="02000000000000000000" pitchFamily="2" charset="-78"/>
              </a:rPr>
              <a:t>*</a:t>
            </a:r>
            <a:r>
              <a:rPr lang="en-US" sz="4000" dirty="0" smtClean="0">
                <a:latin typeface="Sakkal Majalla" panose="02000000000000000000" pitchFamily="2" charset="-78"/>
                <a:cs typeface="Sakkal Majalla" panose="02000000000000000000" pitchFamily="2" charset="-78"/>
              </a:rPr>
              <a:t/>
            </a:r>
            <a:br>
              <a:rPr lang="en-US" sz="4000" dirty="0" smtClean="0">
                <a:latin typeface="Sakkal Majalla" panose="02000000000000000000" pitchFamily="2" charset="-78"/>
                <a:cs typeface="Sakkal Majalla" panose="02000000000000000000" pitchFamily="2" charset="-78"/>
              </a:rPr>
            </a:br>
            <a:r>
              <a:rPr lang="en-US" sz="4000" dirty="0" smtClean="0">
                <a:latin typeface="Sakkal Majalla" panose="02000000000000000000" pitchFamily="2" charset="-78"/>
                <a:cs typeface="Sakkal Majalla" panose="02000000000000000000" pitchFamily="2" charset="-78"/>
              </a:rPr>
              <a:t>2014-2016 &amp; 2018-2020</a:t>
            </a:r>
            <a:r>
              <a:rPr lang="en-US" sz="4000" baseline="30000" dirty="0" smtClean="0">
                <a:latin typeface="Sakkal Majalla" panose="02000000000000000000" pitchFamily="2" charset="-78"/>
                <a:cs typeface="Sakkal Majalla" panose="02000000000000000000" pitchFamily="2" charset="-78"/>
              </a:rPr>
              <a:t>*</a:t>
            </a:r>
            <a:endParaRPr lang="en-US" sz="4000" baseline="30000" dirty="0">
              <a:latin typeface="Sakkal Majalla" panose="02000000000000000000" pitchFamily="2" charset="-78"/>
              <a:cs typeface="Sakkal Majalla" panose="02000000000000000000" pitchFamily="2" charset="-78"/>
            </a:endParaRPr>
          </a:p>
        </p:txBody>
      </p:sp>
      <p:sp>
        <p:nvSpPr>
          <p:cNvPr id="4" name="TextBox 3"/>
          <p:cNvSpPr txBox="1"/>
          <p:nvPr/>
        </p:nvSpPr>
        <p:spPr>
          <a:xfrm>
            <a:off x="6874701" y="6392144"/>
            <a:ext cx="1981200" cy="230832"/>
          </a:xfrm>
          <a:prstGeom prst="rect">
            <a:avLst/>
          </a:prstGeom>
          <a:noFill/>
        </p:spPr>
        <p:txBody>
          <a:bodyPr wrap="square" rtlCol="0">
            <a:spAutoFit/>
          </a:bodyPr>
          <a:lstStyle/>
          <a:p>
            <a:r>
              <a:rPr lang="en-US" sz="900" dirty="0" smtClean="0">
                <a:latin typeface="Arial"/>
                <a:cs typeface="Arial"/>
              </a:rPr>
              <a:t>© </a:t>
            </a:r>
            <a:r>
              <a:rPr lang="en-US" sz="900" dirty="0" smtClean="0"/>
              <a:t>2017, FLORES CONCEPTS, LLC </a:t>
            </a:r>
            <a:endParaRPr lang="en-US" sz="900" dirty="0"/>
          </a:p>
        </p:txBody>
      </p:sp>
      <p:graphicFrame>
        <p:nvGraphicFramePr>
          <p:cNvPr id="10" name="Chart 9"/>
          <p:cNvGraphicFramePr/>
          <p:nvPr>
            <p:extLst>
              <p:ext uri="{D42A27DB-BD31-4B8C-83A1-F6EECF244321}">
                <p14:modId xmlns:p14="http://schemas.microsoft.com/office/powerpoint/2010/main" val="530302680"/>
              </p:ext>
            </p:extLst>
          </p:nvPr>
        </p:nvGraphicFramePr>
        <p:xfrm>
          <a:off x="1524000" y="1905000"/>
          <a:ext cx="6400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77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6200"/>
            <a:ext cx="7772400" cy="2133600"/>
          </a:xfrm>
        </p:spPr>
        <p:txBody>
          <a:bodyPr>
            <a:normAutofit/>
          </a:bodyPr>
          <a:lstStyle/>
          <a:p>
            <a:r>
              <a:rPr lang="en-US" dirty="0" smtClean="0">
                <a:latin typeface="Sakkal Majalla" panose="02000000000000000000" pitchFamily="2" charset="-78"/>
                <a:cs typeface="Sakkal Majalla" panose="02000000000000000000" pitchFamily="2" charset="-78"/>
              </a:rPr>
              <a:t>Contact: Ray Flores</a:t>
            </a:r>
            <a:br>
              <a:rPr lang="en-US" dirty="0" smtClean="0">
                <a:latin typeface="Sakkal Majalla" panose="02000000000000000000" pitchFamily="2" charset="-78"/>
                <a:cs typeface="Sakkal Majalla" panose="02000000000000000000" pitchFamily="2" charset="-78"/>
              </a:rPr>
            </a:br>
            <a:r>
              <a:rPr lang="en-US" dirty="0" smtClean="0">
                <a:latin typeface="Sakkal Majalla" panose="02000000000000000000" pitchFamily="2" charset="-78"/>
                <a:cs typeface="Sakkal Majalla" panose="02000000000000000000" pitchFamily="2" charset="-78"/>
                <a:hlinkClick r:id="rId2"/>
              </a:rPr>
              <a:t>ray@floresconcepts.com</a:t>
            </a:r>
            <a:r>
              <a:rPr lang="en-US" dirty="0" smtClean="0">
                <a:latin typeface="Sakkal Majalla" panose="02000000000000000000" pitchFamily="2" charset="-78"/>
                <a:cs typeface="Sakkal Majalla" panose="02000000000000000000" pitchFamily="2" charset="-78"/>
              </a:rPr>
              <a:t/>
            </a:r>
            <a:br>
              <a:rPr lang="en-US" dirty="0" smtClean="0">
                <a:latin typeface="Sakkal Majalla" panose="02000000000000000000" pitchFamily="2" charset="-78"/>
                <a:cs typeface="Sakkal Majalla" panose="02000000000000000000" pitchFamily="2" charset="-78"/>
              </a:rPr>
            </a:br>
            <a:r>
              <a:rPr lang="en-US" dirty="0" smtClean="0">
                <a:latin typeface="Sakkal Majalla" panose="02000000000000000000" pitchFamily="2" charset="-78"/>
                <a:cs typeface="Sakkal Majalla" panose="02000000000000000000" pitchFamily="2" charset="-78"/>
              </a:rPr>
              <a:t> 520-907-1329</a:t>
            </a:r>
            <a:endParaRPr lang="en-US" dirty="0">
              <a:latin typeface="Sakkal Majalla" panose="02000000000000000000" pitchFamily="2" charset="-78"/>
              <a:cs typeface="Sakkal Majalla" panose="02000000000000000000" pitchFamily="2" charset="-78"/>
            </a:endParaRPr>
          </a:p>
        </p:txBody>
      </p:sp>
      <p:pic>
        <p:nvPicPr>
          <p:cNvPr id="1027" name="Picture 3" descr="C:\Users\raymon\Desktop\Laptop\Flores Concepts\fc_logo_v14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0177" y="1676401"/>
            <a:ext cx="3903646"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6019800"/>
            <a:ext cx="4724400" cy="369332"/>
          </a:xfrm>
          <a:prstGeom prst="rect">
            <a:avLst/>
          </a:prstGeom>
          <a:noFill/>
        </p:spPr>
        <p:txBody>
          <a:bodyPr wrap="square" rtlCol="0">
            <a:spAutoFit/>
          </a:bodyPr>
          <a:lstStyle/>
          <a:p>
            <a:pPr algn="ctr"/>
            <a:r>
              <a:rPr lang="en-US" dirty="0" smtClean="0"/>
              <a:t>CONFIDENTIAL REVIEW</a:t>
            </a:r>
            <a:endParaRPr lang="en-US" dirty="0"/>
          </a:p>
        </p:txBody>
      </p:sp>
      <p:sp>
        <p:nvSpPr>
          <p:cNvPr id="4" name="TextBox 3"/>
          <p:cNvSpPr txBox="1"/>
          <p:nvPr/>
        </p:nvSpPr>
        <p:spPr>
          <a:xfrm>
            <a:off x="800100" y="457200"/>
            <a:ext cx="7543800" cy="1323439"/>
          </a:xfrm>
          <a:prstGeom prst="rect">
            <a:avLst/>
          </a:prstGeom>
          <a:noFill/>
        </p:spPr>
        <p:txBody>
          <a:bodyPr wrap="square" rtlCol="0">
            <a:spAutoFit/>
          </a:bodyPr>
          <a:lstStyle/>
          <a:p>
            <a:pPr algn="ctr"/>
            <a:r>
              <a:rPr lang="en-US" sz="8000" dirty="0" smtClean="0">
                <a:latin typeface="Sakkal Majalla" panose="02000000000000000000" pitchFamily="2" charset="-78"/>
                <a:cs typeface="Sakkal Majalla" panose="02000000000000000000" pitchFamily="2" charset="-78"/>
              </a:rPr>
              <a:t>Thank You</a:t>
            </a:r>
            <a:endParaRPr lang="en-US" sz="8000" dirty="0">
              <a:latin typeface="Sakkal Majalla" panose="02000000000000000000" pitchFamily="2" charset="-78"/>
              <a:cs typeface="Sakkal Majalla" panose="02000000000000000000" pitchFamily="2" charset="-78"/>
            </a:endParaRPr>
          </a:p>
        </p:txBody>
      </p:sp>
      <p:sp>
        <p:nvSpPr>
          <p:cNvPr id="6" name="TextBox 5"/>
          <p:cNvSpPr txBox="1"/>
          <p:nvPr/>
        </p:nvSpPr>
        <p:spPr>
          <a:xfrm>
            <a:off x="6874701" y="6392144"/>
            <a:ext cx="1981200" cy="230832"/>
          </a:xfrm>
          <a:prstGeom prst="rect">
            <a:avLst/>
          </a:prstGeom>
          <a:noFill/>
        </p:spPr>
        <p:txBody>
          <a:bodyPr wrap="square" rtlCol="0">
            <a:spAutoFit/>
          </a:bodyPr>
          <a:lstStyle/>
          <a:p>
            <a:r>
              <a:rPr lang="en-US" sz="900" dirty="0" smtClean="0">
                <a:latin typeface="Arial"/>
                <a:cs typeface="Arial"/>
              </a:rPr>
              <a:t>© </a:t>
            </a:r>
            <a:r>
              <a:rPr lang="en-US" sz="900" dirty="0" smtClean="0"/>
              <a:t>2017, FLORES CONCEPTS, LLC </a:t>
            </a:r>
            <a:endParaRPr lang="en-US" sz="900" dirty="0"/>
          </a:p>
        </p:txBody>
      </p:sp>
    </p:spTree>
    <p:extLst>
      <p:ext uri="{BB962C8B-B14F-4D97-AF65-F5344CB8AC3E}">
        <p14:creationId xmlns:p14="http://schemas.microsoft.com/office/powerpoint/2010/main" val="345561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latin typeface="Sakkal Majalla" panose="02000000000000000000" pitchFamily="2" charset="-78"/>
                <a:cs typeface="Sakkal Majalla" panose="02000000000000000000" pitchFamily="2" charset="-78"/>
              </a:rPr>
              <a:t>Who is Flores Concepts?</a:t>
            </a:r>
            <a:endParaRPr lang="en-US" dirty="0">
              <a:latin typeface="Sakkal Majalla" panose="02000000000000000000" pitchFamily="2" charset="-78"/>
              <a:cs typeface="Sakkal Majalla" panose="02000000000000000000" pitchFamily="2" charset="-78"/>
            </a:endParaRPr>
          </a:p>
        </p:txBody>
      </p:sp>
      <p:sp>
        <p:nvSpPr>
          <p:cNvPr id="5" name="Content Placeholder 2"/>
          <p:cNvSpPr>
            <a:spLocks noGrp="1"/>
          </p:cNvSpPr>
          <p:nvPr>
            <p:ph idx="1"/>
          </p:nvPr>
        </p:nvSpPr>
        <p:spPr>
          <a:xfrm>
            <a:off x="381000" y="1219203"/>
            <a:ext cx="8382000" cy="2819397"/>
          </a:xfrm>
        </p:spPr>
        <p:txBody>
          <a:bodyPr>
            <a:normAutofit fontScale="70000" lnSpcReduction="20000"/>
          </a:bodyPr>
          <a:lstStyle/>
          <a:p>
            <a:r>
              <a:rPr lang="en-US" dirty="0" smtClean="0">
                <a:latin typeface="Sakkal Majalla" panose="02000000000000000000" pitchFamily="2" charset="-78"/>
                <a:cs typeface="Sakkal Majalla" panose="02000000000000000000" pitchFamily="2" charset="-78"/>
              </a:rPr>
              <a:t>Flores Concepts is a retail and wholesale hospitality management and creative development firm based in Tucson, AZ.</a:t>
            </a:r>
          </a:p>
          <a:p>
            <a:r>
              <a:rPr lang="en-US" dirty="0" smtClean="0">
                <a:latin typeface="Sakkal Majalla" panose="02000000000000000000" pitchFamily="2" charset="-78"/>
                <a:cs typeface="Sakkal Majalla" panose="02000000000000000000" pitchFamily="2" charset="-78"/>
              </a:rPr>
              <a:t>A family owned business, Flores Concepts’ food and beverage roots date back to 1922 when Monica </a:t>
            </a:r>
            <a:r>
              <a:rPr lang="en-US" dirty="0" err="1" smtClean="0">
                <a:latin typeface="Sakkal Majalla" panose="02000000000000000000" pitchFamily="2" charset="-78"/>
                <a:cs typeface="Sakkal Majalla" panose="02000000000000000000" pitchFamily="2" charset="-78"/>
              </a:rPr>
              <a:t>Flin</a:t>
            </a:r>
            <a:r>
              <a:rPr lang="en-US" dirty="0" smtClean="0">
                <a:latin typeface="Sakkal Majalla" panose="02000000000000000000" pitchFamily="2" charset="-78"/>
                <a:cs typeface="Sakkal Majalla" panose="02000000000000000000" pitchFamily="2" charset="-78"/>
              </a:rPr>
              <a:t>, the family’s great aunt, founded the original El Charro Café in Tucson, AZ.</a:t>
            </a:r>
          </a:p>
          <a:p>
            <a:r>
              <a:rPr lang="en-US" dirty="0" smtClean="0">
                <a:latin typeface="Sakkal Majalla" panose="02000000000000000000" pitchFamily="2" charset="-78"/>
                <a:cs typeface="Sakkal Majalla" panose="02000000000000000000" pitchFamily="2" charset="-78"/>
              </a:rPr>
              <a:t>Flores Concepts owns, operates, and has developed over a dozen food and beverage concepts in Arizona, Nevada, Michigan, California and more ranging in specialties from restaurants and bars to </a:t>
            </a:r>
            <a:r>
              <a:rPr lang="en-US" dirty="0">
                <a:latin typeface="Sakkal Majalla" panose="02000000000000000000" pitchFamily="2" charset="-78"/>
                <a:cs typeface="Sakkal Majalla" panose="02000000000000000000" pitchFamily="2" charset="-78"/>
              </a:rPr>
              <a:t>full service </a:t>
            </a:r>
            <a:r>
              <a:rPr lang="en-US" dirty="0" smtClean="0">
                <a:latin typeface="Sakkal Majalla" panose="02000000000000000000" pitchFamily="2" charset="-78"/>
                <a:cs typeface="Sakkal Majalla" panose="02000000000000000000" pitchFamily="2" charset="-78"/>
              </a:rPr>
              <a:t>catering and USDA licensed food manufacturing. </a:t>
            </a:r>
          </a:p>
          <a:p>
            <a:r>
              <a:rPr lang="en-US" dirty="0" smtClean="0">
                <a:latin typeface="Sakkal Majalla" panose="02000000000000000000" pitchFamily="2" charset="-78"/>
                <a:cs typeface="Sakkal Majalla" panose="02000000000000000000" pitchFamily="2" charset="-78"/>
              </a:rPr>
              <a:t>We proudly employ nearly 400 local crew members in the Tucson area </a:t>
            </a:r>
          </a:p>
          <a:p>
            <a:r>
              <a:rPr lang="en-US" dirty="0" smtClean="0">
                <a:latin typeface="Sakkal Majalla" panose="02000000000000000000" pitchFamily="2" charset="-78"/>
                <a:cs typeface="Sakkal Majalla" panose="02000000000000000000" pitchFamily="2" charset="-78"/>
              </a:rPr>
              <a:t>Flores Concept affiliated brands include the following:</a:t>
            </a:r>
          </a:p>
          <a:p>
            <a:endParaRPr lang="en-US" dirty="0" smtClean="0"/>
          </a:p>
          <a:p>
            <a:endParaRPr lang="en-US" dirty="0" smtClean="0"/>
          </a:p>
          <a:p>
            <a:endParaRPr lang="en-US" dirty="0"/>
          </a:p>
        </p:txBody>
      </p:sp>
      <p:grpSp>
        <p:nvGrpSpPr>
          <p:cNvPr id="6" name="Group 5"/>
          <p:cNvGrpSpPr/>
          <p:nvPr/>
        </p:nvGrpSpPr>
        <p:grpSpPr>
          <a:xfrm>
            <a:off x="685800" y="4121277"/>
            <a:ext cx="7848600" cy="2270867"/>
            <a:chOff x="1981200" y="4282333"/>
            <a:chExt cx="8077200" cy="2270867"/>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8935" y="4342281"/>
              <a:ext cx="1880419" cy="1128252"/>
            </a:xfrm>
            <a:prstGeom prst="rect">
              <a:avLst/>
            </a:prstGeom>
          </p:spPr>
        </p:pic>
        <p:pic>
          <p:nvPicPr>
            <p:cNvPr id="8" name="Picture 2" descr="C:\Users\raymon\Desktop\Laptop\Hecho En Vegas\Hecho en Vegas Logo Distressed Stamp 4C r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7430" y="5247471"/>
              <a:ext cx="1635170" cy="13057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419710"/>
              <a:ext cx="2300748" cy="984455"/>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5416" r="24584" b="77458"/>
            <a:stretch/>
          </p:blipFill>
          <p:spPr bwMode="auto">
            <a:xfrm>
              <a:off x="8299655" y="4375465"/>
              <a:ext cx="1758745" cy="1072945"/>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8230" y="5603267"/>
              <a:ext cx="2787445" cy="77429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0030" y="5553491"/>
              <a:ext cx="2046339" cy="873842"/>
            </a:xfrm>
            <a:prstGeom prst="rect">
              <a:avLst/>
            </a:prstGeom>
          </p:spPr>
        </p:pic>
        <p:pic>
          <p:nvPicPr>
            <p:cNvPr id="13" name="Picture 3" descr="C:\Users\raymon\Desktop\Laptop\EC Menu y Mas!\EC_Logo_UR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1200" y="4282333"/>
              <a:ext cx="1939719" cy="120406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6874701" y="6392144"/>
            <a:ext cx="1981200" cy="230832"/>
          </a:xfrm>
          <a:prstGeom prst="rect">
            <a:avLst/>
          </a:prstGeom>
          <a:noFill/>
        </p:spPr>
        <p:txBody>
          <a:bodyPr wrap="square" rtlCol="0">
            <a:spAutoFit/>
          </a:bodyPr>
          <a:lstStyle/>
          <a:p>
            <a:r>
              <a:rPr lang="en-US" sz="900" dirty="0" smtClean="0">
                <a:latin typeface="Arial"/>
                <a:cs typeface="Arial"/>
              </a:rPr>
              <a:t>© </a:t>
            </a:r>
            <a:r>
              <a:rPr lang="en-US" sz="900" dirty="0" smtClean="0"/>
              <a:t>2017, FLORES CONCEPTS, LLC </a:t>
            </a:r>
            <a:endParaRPr lang="en-US" sz="900" dirty="0"/>
          </a:p>
        </p:txBody>
      </p:sp>
    </p:spTree>
    <p:extLst>
      <p:ext uri="{BB962C8B-B14F-4D97-AF65-F5344CB8AC3E}">
        <p14:creationId xmlns:p14="http://schemas.microsoft.com/office/powerpoint/2010/main" val="176659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akkal Majalla" panose="02000000000000000000" pitchFamily="2" charset="-78"/>
                <a:cs typeface="Sakkal Majalla" panose="02000000000000000000" pitchFamily="2" charset="-78"/>
              </a:rPr>
              <a:t>Clubs on Congress Restoration</a:t>
            </a:r>
            <a:endParaRPr lang="en-US"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457200" y="1219200"/>
            <a:ext cx="8229600" cy="4953000"/>
          </a:xfrm>
        </p:spPr>
        <p:txBody>
          <a:bodyPr>
            <a:normAutofit lnSpcReduction="10000"/>
          </a:bodyPr>
          <a:lstStyle/>
          <a:p>
            <a:pPr marL="0" indent="0" algn="ctr">
              <a:buNone/>
            </a:pPr>
            <a:r>
              <a:rPr lang="en-US" sz="2400" dirty="0" smtClean="0">
                <a:latin typeface="Sakkal Majalla" panose="02000000000000000000" pitchFamily="2" charset="-78"/>
                <a:cs typeface="Sakkal Majalla" panose="02000000000000000000" pitchFamily="2" charset="-78"/>
              </a:rPr>
              <a:t>Flores Concepts  has negotiated and secured the purchase of three highly visible</a:t>
            </a:r>
          </a:p>
          <a:p>
            <a:pPr marL="0" indent="0" algn="ctr">
              <a:buNone/>
            </a:pPr>
            <a:r>
              <a:rPr lang="en-US" sz="2400" dirty="0" smtClean="0">
                <a:latin typeface="Sakkal Majalla" panose="02000000000000000000" pitchFamily="2" charset="-78"/>
                <a:cs typeface="Sakkal Majalla" panose="02000000000000000000" pitchFamily="2" charset="-78"/>
              </a:rPr>
              <a:t> street front locations on Congress in Tucson, AZ. </a:t>
            </a:r>
          </a:p>
          <a:p>
            <a:pPr marL="0" indent="0" algn="ctr">
              <a:buNone/>
            </a:pPr>
            <a:r>
              <a:rPr lang="en-US" sz="2400" dirty="0" smtClean="0">
                <a:latin typeface="Sakkal Majalla" panose="02000000000000000000" pitchFamily="2" charset="-78"/>
                <a:cs typeface="Sakkal Majalla" panose="02000000000000000000" pitchFamily="2" charset="-78"/>
              </a:rPr>
              <a:t>The venues currently known as Zen Rock, H20, and The Betty Gay space will be </a:t>
            </a:r>
          </a:p>
          <a:p>
            <a:pPr marL="0" indent="0" algn="ctr">
              <a:buNone/>
            </a:pPr>
            <a:r>
              <a:rPr lang="en-US" sz="2400" dirty="0" smtClean="0">
                <a:latin typeface="Sakkal Majalla" panose="02000000000000000000" pitchFamily="2" charset="-78"/>
                <a:cs typeface="Sakkal Majalla" panose="02000000000000000000" pitchFamily="2" charset="-78"/>
              </a:rPr>
              <a:t>re-developed and operated by a division of Flores Concepts or a strategic affiliate. </a:t>
            </a:r>
          </a:p>
          <a:p>
            <a:pPr marL="0" indent="0" algn="ctr">
              <a:buNone/>
            </a:pPr>
            <a:r>
              <a:rPr lang="en-US" sz="2400" dirty="0" smtClean="0">
                <a:latin typeface="Sakkal Majalla" panose="02000000000000000000" pitchFamily="2" charset="-78"/>
                <a:cs typeface="Sakkal Majalla" panose="02000000000000000000" pitchFamily="2" charset="-78"/>
              </a:rPr>
              <a:t>Based on their many years of downtown business experience; </a:t>
            </a:r>
          </a:p>
          <a:p>
            <a:pPr marL="0" indent="0" algn="ctr">
              <a:buNone/>
            </a:pPr>
            <a:r>
              <a:rPr lang="en-US" sz="2400" dirty="0" smtClean="0">
                <a:latin typeface="Sakkal Majalla" panose="02000000000000000000" pitchFamily="2" charset="-78"/>
                <a:cs typeface="Sakkal Majalla" panose="02000000000000000000" pitchFamily="2" charset="-78"/>
              </a:rPr>
              <a:t>Flores Concepts will study and develop new and vibrant concepts to install into the three aging spaces in order  to bring more sales diversity to the current retail and entertainment mix downtown.</a:t>
            </a:r>
          </a:p>
          <a:p>
            <a:pPr marL="0" indent="0" algn="ctr">
              <a:buNone/>
            </a:pPr>
            <a:r>
              <a:rPr lang="en-US" sz="2400" dirty="0" smtClean="0">
                <a:latin typeface="Sakkal Majalla" panose="02000000000000000000" pitchFamily="2" charset="-78"/>
                <a:cs typeface="Sakkal Majalla" panose="02000000000000000000" pitchFamily="2" charset="-78"/>
              </a:rPr>
              <a:t>The Three Locations Under Contract Are:</a:t>
            </a:r>
          </a:p>
          <a:p>
            <a:pPr marL="0" indent="0" algn="ctr">
              <a:buNone/>
            </a:pPr>
            <a:r>
              <a:rPr lang="en-US" sz="2400" dirty="0" smtClean="0">
                <a:latin typeface="Sakkal Majalla" panose="02000000000000000000" pitchFamily="2" charset="-78"/>
                <a:cs typeface="Sakkal Majalla" panose="02000000000000000000" pitchFamily="2" charset="-78"/>
              </a:rPr>
              <a:t>121 E. Congress Street</a:t>
            </a:r>
          </a:p>
          <a:p>
            <a:pPr marL="0" indent="0" algn="ctr">
              <a:buNone/>
            </a:pPr>
            <a:r>
              <a:rPr lang="en-US" sz="2400" dirty="0" smtClean="0">
                <a:latin typeface="Sakkal Majalla" panose="02000000000000000000" pitchFamily="2" charset="-78"/>
                <a:cs typeface="Sakkal Majalla" panose="02000000000000000000" pitchFamily="2" charset="-78"/>
              </a:rPr>
              <a:t>61 E. Congress Street </a:t>
            </a:r>
          </a:p>
          <a:p>
            <a:pPr marL="0" indent="0" algn="ctr">
              <a:buNone/>
            </a:pPr>
            <a:r>
              <a:rPr lang="en-US" sz="2400" dirty="0" smtClean="0">
                <a:latin typeface="Sakkal Majalla" panose="02000000000000000000" pitchFamily="2" charset="-78"/>
                <a:cs typeface="Sakkal Majalla" panose="02000000000000000000" pitchFamily="2" charset="-78"/>
              </a:rPr>
              <a:t>125 E. Congress</a:t>
            </a:r>
          </a:p>
          <a:p>
            <a:pPr marL="0" indent="0" algn="ctr">
              <a:buNone/>
            </a:pPr>
            <a:endParaRPr lang="en-US" sz="2400" dirty="0">
              <a:latin typeface="Sakkal Majalla" panose="02000000000000000000" pitchFamily="2" charset="-78"/>
              <a:cs typeface="Sakkal Majalla" panose="02000000000000000000" pitchFamily="2" charset="-78"/>
            </a:endParaRPr>
          </a:p>
        </p:txBody>
      </p:sp>
      <p:sp>
        <p:nvSpPr>
          <p:cNvPr id="4" name="TextBox 3"/>
          <p:cNvSpPr txBox="1"/>
          <p:nvPr/>
        </p:nvSpPr>
        <p:spPr>
          <a:xfrm>
            <a:off x="6874701" y="6392144"/>
            <a:ext cx="1981200" cy="230832"/>
          </a:xfrm>
          <a:prstGeom prst="rect">
            <a:avLst/>
          </a:prstGeom>
          <a:noFill/>
        </p:spPr>
        <p:txBody>
          <a:bodyPr wrap="square" rtlCol="0">
            <a:spAutoFit/>
          </a:bodyPr>
          <a:lstStyle/>
          <a:p>
            <a:r>
              <a:rPr lang="en-US" sz="900" dirty="0" smtClean="0">
                <a:latin typeface="Arial"/>
                <a:cs typeface="Arial"/>
              </a:rPr>
              <a:t>© </a:t>
            </a:r>
            <a:r>
              <a:rPr lang="en-US" sz="900" dirty="0" smtClean="0"/>
              <a:t>2017, FLORES CONCEPTS, LLC </a:t>
            </a:r>
            <a:endParaRPr lang="en-US" sz="900" dirty="0"/>
          </a:p>
        </p:txBody>
      </p:sp>
    </p:spTree>
    <p:extLst>
      <p:ext uri="{BB962C8B-B14F-4D97-AF65-F5344CB8AC3E}">
        <p14:creationId xmlns:p14="http://schemas.microsoft.com/office/powerpoint/2010/main" val="34421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020762"/>
          </a:xfrm>
        </p:spPr>
        <p:txBody>
          <a:bodyPr/>
          <a:lstStyle/>
          <a:p>
            <a:r>
              <a:rPr lang="en-US" dirty="0" smtClean="0">
                <a:latin typeface="Sakkal Majalla" panose="02000000000000000000" pitchFamily="2" charset="-78"/>
                <a:cs typeface="Sakkal Majalla" panose="02000000000000000000" pitchFamily="2" charset="-78"/>
              </a:rPr>
              <a:t>How did we get here?</a:t>
            </a:r>
            <a:endParaRPr lang="en-US" dirty="0">
              <a:latin typeface="Sakkal Majalla" panose="02000000000000000000" pitchFamily="2" charset="-78"/>
              <a:cs typeface="Sakkal Majalla" panose="02000000000000000000" pitchFamily="2" charset="-78"/>
            </a:endParaRPr>
          </a:p>
        </p:txBody>
      </p:sp>
      <p:sp>
        <p:nvSpPr>
          <p:cNvPr id="5" name="Content Placeholder 2"/>
          <p:cNvSpPr>
            <a:spLocks noGrp="1"/>
          </p:cNvSpPr>
          <p:nvPr>
            <p:ph idx="1"/>
          </p:nvPr>
        </p:nvSpPr>
        <p:spPr>
          <a:xfrm>
            <a:off x="457200" y="1143000"/>
            <a:ext cx="8305800" cy="5257800"/>
          </a:xfrm>
        </p:spPr>
        <p:txBody>
          <a:bodyPr>
            <a:normAutofit fontScale="70000" lnSpcReduction="20000"/>
          </a:bodyPr>
          <a:lstStyle/>
          <a:p>
            <a:pPr marL="0" indent="0" algn="ctr">
              <a:buNone/>
            </a:pPr>
            <a:r>
              <a:rPr lang="en-US" sz="2500" dirty="0" smtClean="0">
                <a:latin typeface="Sakkal Majalla" panose="02000000000000000000" pitchFamily="2" charset="-78"/>
                <a:cs typeface="Sakkal Majalla" panose="02000000000000000000" pitchFamily="2" charset="-78"/>
              </a:rPr>
              <a:t>While once very successful businesses, the Zen Rock and Sapphire/H2O clubs were pioneers and critical elements in the rebirth we see today of Congress Street as an entertainment hub. </a:t>
            </a:r>
          </a:p>
          <a:p>
            <a:pPr marL="0" indent="0" algn="ctr">
              <a:buNone/>
            </a:pPr>
            <a:endParaRPr lang="en-US" sz="2500" dirty="0">
              <a:latin typeface="Sakkal Majalla" panose="02000000000000000000" pitchFamily="2" charset="-78"/>
              <a:cs typeface="Sakkal Majalla" panose="02000000000000000000" pitchFamily="2" charset="-78"/>
            </a:endParaRPr>
          </a:p>
          <a:p>
            <a:pPr marL="0" indent="0" algn="ctr">
              <a:buNone/>
            </a:pPr>
            <a:r>
              <a:rPr lang="en-US" sz="2500" dirty="0" smtClean="0">
                <a:latin typeface="Sakkal Majalla" panose="02000000000000000000" pitchFamily="2" charset="-78"/>
                <a:cs typeface="Sakkal Majalla" panose="02000000000000000000" pitchFamily="2" charset="-78"/>
              </a:rPr>
              <a:t>They were part of the first wave of businesses to take the risk others were waiting to make and open up on the west side of the street, long before the development of the new and more trafficked east side and the work of today’s Rio Nuevo leadership that solidified Congress as Tucson’s business development hot spot. </a:t>
            </a:r>
          </a:p>
          <a:p>
            <a:pPr marL="0" indent="0" algn="ctr">
              <a:buNone/>
            </a:pPr>
            <a:endParaRPr lang="en-US" sz="2500" dirty="0" smtClean="0">
              <a:latin typeface="Sakkal Majalla" panose="02000000000000000000" pitchFamily="2" charset="-78"/>
              <a:cs typeface="Sakkal Majalla" panose="02000000000000000000" pitchFamily="2" charset="-78"/>
            </a:endParaRPr>
          </a:p>
          <a:p>
            <a:pPr marL="0" indent="0" algn="ctr">
              <a:buNone/>
            </a:pPr>
            <a:r>
              <a:rPr lang="en-US" sz="2500" dirty="0" smtClean="0">
                <a:latin typeface="Sakkal Majalla" panose="02000000000000000000" pitchFamily="2" charset="-78"/>
                <a:cs typeface="Sakkal Majalla" panose="02000000000000000000" pitchFamily="2" charset="-78"/>
              </a:rPr>
              <a:t>As things change in retail and entertainment, a lot has also changed along Congress in the last 5  years;  so with only one of the three storefronts having a viable business enterprise, the owner approached Flores Concepts to buy all three of the highly visible downtown locations. The previous owner, aware </a:t>
            </a:r>
            <a:r>
              <a:rPr lang="en-US" sz="2500" dirty="0">
                <a:latin typeface="Sakkal Majalla" panose="02000000000000000000" pitchFamily="2" charset="-78"/>
                <a:cs typeface="Sakkal Majalla" panose="02000000000000000000" pitchFamily="2" charset="-78"/>
              </a:rPr>
              <a:t>of </a:t>
            </a:r>
            <a:r>
              <a:rPr lang="en-US" sz="2500" dirty="0" smtClean="0">
                <a:latin typeface="Sakkal Majalla" panose="02000000000000000000" pitchFamily="2" charset="-78"/>
                <a:cs typeface="Sakkal Majalla" panose="02000000000000000000" pitchFamily="2" charset="-78"/>
              </a:rPr>
              <a:t>the </a:t>
            </a:r>
            <a:r>
              <a:rPr lang="en-US" sz="2500" dirty="0">
                <a:latin typeface="Sakkal Majalla" panose="02000000000000000000" pitchFamily="2" charset="-78"/>
                <a:cs typeface="Sakkal Majalla" panose="02000000000000000000" pitchFamily="2" charset="-78"/>
              </a:rPr>
              <a:t>need to evolve </a:t>
            </a:r>
            <a:r>
              <a:rPr lang="en-US" sz="2500" dirty="0" smtClean="0">
                <a:latin typeface="Sakkal Majalla" panose="02000000000000000000" pitchFamily="2" charset="-78"/>
                <a:cs typeface="Sakkal Majalla" panose="02000000000000000000" pitchFamily="2" charset="-78"/>
              </a:rPr>
              <a:t>and invest with the progress and new developments along Congress;  was not interested in doing so and began the search for a buyer. The part time Tucsonan no longer wanted to operate retail businesses in Arizona and has decided to sell the controlling interest in all three properties to a division of Flores Concepts. </a:t>
            </a:r>
          </a:p>
          <a:p>
            <a:pPr marL="0" indent="0" algn="ctr">
              <a:buNone/>
            </a:pPr>
            <a:r>
              <a:rPr lang="en-US" sz="2500" dirty="0">
                <a:latin typeface="Sakkal Majalla" panose="02000000000000000000" pitchFamily="2" charset="-78"/>
                <a:cs typeface="Sakkal Majalla" panose="02000000000000000000" pitchFamily="2" charset="-78"/>
              </a:rPr>
              <a:t/>
            </a:r>
            <a:br>
              <a:rPr lang="en-US" sz="2500" dirty="0">
                <a:latin typeface="Sakkal Majalla" panose="02000000000000000000" pitchFamily="2" charset="-78"/>
                <a:cs typeface="Sakkal Majalla" panose="02000000000000000000" pitchFamily="2" charset="-78"/>
              </a:rPr>
            </a:br>
            <a:r>
              <a:rPr lang="en-US" sz="2500" dirty="0" smtClean="0">
                <a:latin typeface="Sakkal Majalla" panose="02000000000000000000" pitchFamily="2" charset="-78"/>
                <a:cs typeface="Sakkal Majalla" panose="02000000000000000000" pitchFamily="2" charset="-78"/>
              </a:rPr>
              <a:t>The owner recognized that the Flores Concepts Family are more than just another restaurant family;  they are the perfect group to take over the reigns of these highly visible properties as they have maintained a retail presence in Downtown Tucson longer than most anyone else and have an extraordinary passion for this community. </a:t>
            </a:r>
          </a:p>
          <a:p>
            <a:pPr marL="0" indent="0" algn="ctr">
              <a:buNone/>
            </a:pPr>
            <a:endParaRPr lang="en-US" sz="2500" dirty="0">
              <a:latin typeface="Sakkal Majalla" panose="02000000000000000000" pitchFamily="2" charset="-78"/>
              <a:cs typeface="Sakkal Majalla" panose="02000000000000000000" pitchFamily="2" charset="-78"/>
            </a:endParaRPr>
          </a:p>
          <a:p>
            <a:pPr marL="0" indent="0" algn="ctr">
              <a:buNone/>
            </a:pPr>
            <a:r>
              <a:rPr lang="en-US" sz="2500" dirty="0" smtClean="0">
                <a:latin typeface="Sakkal Majalla" panose="02000000000000000000" pitchFamily="2" charset="-78"/>
                <a:cs typeface="Sakkal Majalla" panose="02000000000000000000" pitchFamily="2" charset="-78"/>
              </a:rPr>
              <a:t>Flores Concepts is diverse, capable, and forward thinking and believe they have the team and talent to re-develop and restore these wonderful Congress street fronts and store locations into businesses of distinction, prosperity and longevity for all to be proud of and enjoy. </a:t>
            </a:r>
          </a:p>
          <a:p>
            <a:pPr marL="0" indent="0" algn="ctr">
              <a:buNone/>
            </a:pPr>
            <a:endParaRPr lang="en-US" sz="2400" dirty="0">
              <a:latin typeface="Sakkal Majalla" panose="02000000000000000000" pitchFamily="2" charset="-78"/>
              <a:cs typeface="Sakkal Majalla" panose="02000000000000000000" pitchFamily="2" charset="-78"/>
            </a:endParaRPr>
          </a:p>
          <a:p>
            <a:pPr marL="0" indent="0" algn="ctr">
              <a:buNone/>
            </a:pPr>
            <a:endParaRPr lang="en-US" sz="2400" dirty="0">
              <a:latin typeface="Sakkal Majalla" panose="02000000000000000000" pitchFamily="2" charset="-78"/>
              <a:cs typeface="Sakkal Majalla" panose="02000000000000000000" pitchFamily="2" charset="-78"/>
            </a:endParaRPr>
          </a:p>
        </p:txBody>
      </p:sp>
      <p:sp>
        <p:nvSpPr>
          <p:cNvPr id="6" name="TextBox 5"/>
          <p:cNvSpPr txBox="1"/>
          <p:nvPr/>
        </p:nvSpPr>
        <p:spPr>
          <a:xfrm>
            <a:off x="6874701" y="6392144"/>
            <a:ext cx="1981200" cy="230832"/>
          </a:xfrm>
          <a:prstGeom prst="rect">
            <a:avLst/>
          </a:prstGeom>
          <a:noFill/>
        </p:spPr>
        <p:txBody>
          <a:bodyPr wrap="square" rtlCol="0">
            <a:spAutoFit/>
          </a:bodyPr>
          <a:lstStyle/>
          <a:p>
            <a:r>
              <a:rPr lang="en-US" sz="900" dirty="0" smtClean="0">
                <a:latin typeface="Arial"/>
                <a:cs typeface="Arial"/>
              </a:rPr>
              <a:t>© </a:t>
            </a:r>
            <a:r>
              <a:rPr lang="en-US" sz="900" dirty="0" smtClean="0"/>
              <a:t>2017, FLORES CONCEPTS, LLC </a:t>
            </a:r>
            <a:endParaRPr lang="en-US" sz="900" dirty="0"/>
          </a:p>
        </p:txBody>
      </p:sp>
    </p:spTree>
    <p:extLst>
      <p:ext uri="{BB962C8B-B14F-4D97-AF65-F5344CB8AC3E}">
        <p14:creationId xmlns:p14="http://schemas.microsoft.com/office/powerpoint/2010/main" val="307262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68"/>
          <a:stretch/>
        </p:blipFill>
        <p:spPr bwMode="auto">
          <a:xfrm>
            <a:off x="1992085" y="1409659"/>
            <a:ext cx="5096933" cy="308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152400"/>
            <a:ext cx="8229600" cy="914400"/>
          </a:xfrm>
        </p:spPr>
        <p:txBody>
          <a:bodyPr>
            <a:normAutofit/>
          </a:bodyPr>
          <a:lstStyle/>
          <a:p>
            <a:r>
              <a:rPr lang="en-US" sz="4000" dirty="0" smtClean="0">
                <a:latin typeface="Sakkal Majalla" panose="02000000000000000000" pitchFamily="2" charset="-78"/>
                <a:cs typeface="Sakkal Majalla" panose="02000000000000000000" pitchFamily="2" charset="-78"/>
              </a:rPr>
              <a:t>121 AND 125 E. Congress Today </a:t>
            </a:r>
            <a:endParaRPr lang="en-US" sz="4000" dirty="0">
              <a:latin typeface="Sakkal Majalla" panose="02000000000000000000" pitchFamily="2" charset="-78"/>
              <a:cs typeface="Sakkal Majalla" panose="02000000000000000000" pitchFamily="2" charset="-78"/>
            </a:endParaRPr>
          </a:p>
        </p:txBody>
      </p:sp>
      <p:grpSp>
        <p:nvGrpSpPr>
          <p:cNvPr id="8" name="Group 7"/>
          <p:cNvGrpSpPr/>
          <p:nvPr/>
        </p:nvGrpSpPr>
        <p:grpSpPr>
          <a:xfrm>
            <a:off x="696837" y="3600449"/>
            <a:ext cx="7750327" cy="2724151"/>
            <a:chOff x="1148745" y="3733800"/>
            <a:chExt cx="7554384" cy="2571751"/>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4129" y="3733800"/>
              <a:ext cx="3429000" cy="257175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8745" y="3733800"/>
              <a:ext cx="3429000" cy="257175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457200" y="762000"/>
            <a:ext cx="8398701" cy="646331"/>
          </a:xfrm>
          <a:prstGeom prst="rect">
            <a:avLst/>
          </a:prstGeom>
          <a:noFill/>
        </p:spPr>
        <p:txBody>
          <a:bodyPr wrap="square" rtlCol="0">
            <a:spAutoFit/>
          </a:bodyPr>
          <a:lstStyle/>
          <a:p>
            <a:pPr algn="ctr"/>
            <a:r>
              <a:rPr lang="en-US" dirty="0" smtClean="0"/>
              <a:t>121 STATUS</a:t>
            </a:r>
            <a:r>
              <a:rPr lang="en-US" dirty="0"/>
              <a:t>: </a:t>
            </a:r>
            <a:r>
              <a:rPr lang="en-US" dirty="0" smtClean="0"/>
              <a:t>AGED OPERATION IN NEED OF RESTORATION | APPROX. 8000 SQ. FEET</a:t>
            </a:r>
          </a:p>
          <a:p>
            <a:pPr algn="ctr"/>
            <a:r>
              <a:rPr lang="en-US" dirty="0" smtClean="0"/>
              <a:t>125 STATUS: VACANT FOR YEARS AND DECAYING | APPROX. 2800 SQ. FEET</a:t>
            </a:r>
            <a:endParaRPr lang="en-US" dirty="0"/>
          </a:p>
        </p:txBody>
      </p:sp>
      <p:sp>
        <p:nvSpPr>
          <p:cNvPr id="14" name="TextBox 13"/>
          <p:cNvSpPr txBox="1"/>
          <p:nvPr/>
        </p:nvSpPr>
        <p:spPr>
          <a:xfrm>
            <a:off x="6874701" y="6392144"/>
            <a:ext cx="1981200" cy="230832"/>
          </a:xfrm>
          <a:prstGeom prst="rect">
            <a:avLst/>
          </a:prstGeom>
          <a:noFill/>
        </p:spPr>
        <p:txBody>
          <a:bodyPr wrap="square" rtlCol="0">
            <a:spAutoFit/>
          </a:bodyPr>
          <a:lstStyle/>
          <a:p>
            <a:r>
              <a:rPr lang="en-US" sz="900" dirty="0" smtClean="0">
                <a:latin typeface="Arial"/>
                <a:cs typeface="Arial"/>
              </a:rPr>
              <a:t>© </a:t>
            </a:r>
            <a:r>
              <a:rPr lang="en-US" sz="900" dirty="0" smtClean="0"/>
              <a:t>2017, FLORES CONCEPTS, LLC </a:t>
            </a:r>
            <a:endParaRPr lang="en-US" sz="900" dirty="0"/>
          </a:p>
        </p:txBody>
      </p:sp>
    </p:spTree>
    <p:extLst>
      <p:ext uri="{BB962C8B-B14F-4D97-AF65-F5344CB8AC3E}">
        <p14:creationId xmlns:p14="http://schemas.microsoft.com/office/powerpoint/2010/main" val="111548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028"/>
          <a:stretch/>
        </p:blipFill>
        <p:spPr bwMode="auto">
          <a:xfrm rot="5400000">
            <a:off x="2332428" y="2099836"/>
            <a:ext cx="4479144"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152400"/>
            <a:ext cx="8229600" cy="914400"/>
          </a:xfrm>
        </p:spPr>
        <p:txBody>
          <a:bodyPr>
            <a:normAutofit/>
          </a:bodyPr>
          <a:lstStyle/>
          <a:p>
            <a:r>
              <a:rPr lang="en-US" sz="4000" dirty="0" smtClean="0">
                <a:latin typeface="Sakkal Majalla" panose="02000000000000000000" pitchFamily="2" charset="-78"/>
                <a:cs typeface="Sakkal Majalla" panose="02000000000000000000" pitchFamily="2" charset="-78"/>
              </a:rPr>
              <a:t>61 E. Congress Today  </a:t>
            </a:r>
            <a:endParaRPr lang="en-US" sz="4000" dirty="0">
              <a:latin typeface="Sakkal Majalla" panose="02000000000000000000" pitchFamily="2" charset="-78"/>
              <a:cs typeface="Sakkal Majalla" panose="02000000000000000000" pitchFamily="2" charset="-78"/>
            </a:endParaRPr>
          </a:p>
        </p:txBody>
      </p:sp>
      <p:sp>
        <p:nvSpPr>
          <p:cNvPr id="5" name="TextBox 4"/>
          <p:cNvSpPr txBox="1"/>
          <p:nvPr/>
        </p:nvSpPr>
        <p:spPr>
          <a:xfrm>
            <a:off x="1210850" y="803834"/>
            <a:ext cx="6722301" cy="1200329"/>
          </a:xfrm>
          <a:prstGeom prst="rect">
            <a:avLst/>
          </a:prstGeom>
          <a:noFill/>
        </p:spPr>
        <p:txBody>
          <a:bodyPr wrap="square" rtlCol="0">
            <a:spAutoFit/>
          </a:bodyPr>
          <a:lstStyle/>
          <a:p>
            <a:pPr algn="ctr"/>
            <a:r>
              <a:rPr lang="en-US" dirty="0" smtClean="0"/>
              <a:t>APPROX SQ. FOOTAGE: 6000 SQ. FT WITHOUT ROOF DECK</a:t>
            </a:r>
          </a:p>
          <a:p>
            <a:pPr algn="ctr"/>
            <a:r>
              <a:rPr lang="en-US" dirty="0" smtClean="0"/>
              <a:t>STATUS: NO LONGER OPEN FOR REGULAR BUSINESS HOURS</a:t>
            </a:r>
          </a:p>
          <a:p>
            <a:pPr algn="ctr"/>
            <a:r>
              <a:rPr lang="en-US" dirty="0" smtClean="0"/>
              <a:t>CURRENTLY ONLY OPERATING DURING SPORADIC EVENT RENTALS</a:t>
            </a:r>
          </a:p>
          <a:p>
            <a:endParaRPr lang="en-US" dirty="0"/>
          </a:p>
        </p:txBody>
      </p:sp>
      <p:sp>
        <p:nvSpPr>
          <p:cNvPr id="14" name="TextBox 13"/>
          <p:cNvSpPr txBox="1"/>
          <p:nvPr/>
        </p:nvSpPr>
        <p:spPr>
          <a:xfrm>
            <a:off x="6874701" y="6392144"/>
            <a:ext cx="1981200" cy="230832"/>
          </a:xfrm>
          <a:prstGeom prst="rect">
            <a:avLst/>
          </a:prstGeom>
          <a:noFill/>
        </p:spPr>
        <p:txBody>
          <a:bodyPr wrap="square" rtlCol="0">
            <a:spAutoFit/>
          </a:bodyPr>
          <a:lstStyle/>
          <a:p>
            <a:r>
              <a:rPr lang="en-US" sz="900" dirty="0" smtClean="0">
                <a:latin typeface="Arial"/>
                <a:cs typeface="Arial"/>
              </a:rPr>
              <a:t>© </a:t>
            </a:r>
            <a:r>
              <a:rPr lang="en-US" sz="900" dirty="0" smtClean="0"/>
              <a:t>2017, FLORES CONCEPTS, LLC </a:t>
            </a:r>
            <a:endParaRPr lang="en-US" sz="900" dirty="0"/>
          </a:p>
        </p:txBody>
      </p:sp>
    </p:spTree>
    <p:extLst>
      <p:ext uri="{BB962C8B-B14F-4D97-AF65-F5344CB8AC3E}">
        <p14:creationId xmlns:p14="http://schemas.microsoft.com/office/powerpoint/2010/main" val="871829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akkal Majalla" panose="02000000000000000000" pitchFamily="2" charset="-78"/>
                <a:cs typeface="Sakkal Majalla" panose="02000000000000000000" pitchFamily="2" charset="-78"/>
              </a:rPr>
              <a:t>Clubs On Congress Restoration</a:t>
            </a:r>
            <a:endParaRPr lang="en-US"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533400" y="1143000"/>
            <a:ext cx="8229600" cy="5181600"/>
          </a:xfrm>
        </p:spPr>
        <p:txBody>
          <a:bodyPr>
            <a:normAutofit fontScale="92500" lnSpcReduction="20000"/>
          </a:bodyPr>
          <a:lstStyle/>
          <a:p>
            <a:r>
              <a:rPr lang="en-US" dirty="0" smtClean="0">
                <a:latin typeface="Sakkal Majalla" panose="02000000000000000000" pitchFamily="2" charset="-78"/>
                <a:cs typeface="Sakkal Majalla" panose="02000000000000000000" pitchFamily="2" charset="-78"/>
              </a:rPr>
              <a:t>Flores Concepts Will Engage in Market Research &amp; SWOT Analysis </a:t>
            </a:r>
          </a:p>
          <a:p>
            <a:r>
              <a:rPr lang="en-US" dirty="0" smtClean="0">
                <a:latin typeface="Sakkal Majalla" panose="02000000000000000000" pitchFamily="2" charset="-78"/>
                <a:cs typeface="Sakkal Majalla" panose="02000000000000000000" pitchFamily="2" charset="-78"/>
              </a:rPr>
              <a:t>Re-Concept Locations &amp; Develop New Business</a:t>
            </a:r>
          </a:p>
          <a:p>
            <a:pPr lvl="1"/>
            <a:r>
              <a:rPr lang="en-US" dirty="0" smtClean="0">
                <a:latin typeface="Sakkal Majalla" panose="02000000000000000000" pitchFamily="2" charset="-78"/>
                <a:cs typeface="Sakkal Majalla" panose="02000000000000000000" pitchFamily="2" charset="-78"/>
              </a:rPr>
              <a:t>New Interior &amp; Exterior Treatments </a:t>
            </a:r>
          </a:p>
          <a:p>
            <a:pPr lvl="1"/>
            <a:r>
              <a:rPr lang="en-US" dirty="0" smtClean="0">
                <a:latin typeface="Sakkal Majalla" panose="02000000000000000000" pitchFamily="2" charset="-78"/>
                <a:cs typeface="Sakkal Majalla" panose="02000000000000000000" pitchFamily="2" charset="-78"/>
              </a:rPr>
              <a:t>New Branding &amp; Signage</a:t>
            </a:r>
          </a:p>
          <a:p>
            <a:r>
              <a:rPr lang="en-US" dirty="0" smtClean="0">
                <a:latin typeface="Sakkal Majalla" panose="02000000000000000000" pitchFamily="2" charset="-78"/>
                <a:cs typeface="Sakkal Majalla" panose="02000000000000000000" pitchFamily="2" charset="-78"/>
              </a:rPr>
              <a:t>Install Full Service Catering and Corporate Event Programming</a:t>
            </a:r>
          </a:p>
          <a:p>
            <a:r>
              <a:rPr lang="en-US" dirty="0" smtClean="0">
                <a:latin typeface="Sakkal Majalla" panose="02000000000000000000" pitchFamily="2" charset="-78"/>
                <a:cs typeface="Sakkal Majalla" panose="02000000000000000000" pitchFamily="2" charset="-78"/>
              </a:rPr>
              <a:t>Develop New Marketing Plans </a:t>
            </a:r>
          </a:p>
          <a:p>
            <a:r>
              <a:rPr lang="en-US" dirty="0" smtClean="0">
                <a:latin typeface="Sakkal Majalla" panose="02000000000000000000" pitchFamily="2" charset="-78"/>
                <a:cs typeface="Sakkal Majalla" panose="02000000000000000000" pitchFamily="2" charset="-78"/>
              </a:rPr>
              <a:t>Build Community Programs To Drive Brand Awareness &amp; Affinity</a:t>
            </a:r>
          </a:p>
          <a:p>
            <a:r>
              <a:rPr lang="en-US" dirty="0" smtClean="0">
                <a:latin typeface="Sakkal Majalla" panose="02000000000000000000" pitchFamily="2" charset="-78"/>
                <a:cs typeface="Sakkal Majalla" panose="02000000000000000000" pitchFamily="2" charset="-78"/>
              </a:rPr>
              <a:t>Establish Re-Launch Plans Around Key Dates</a:t>
            </a:r>
          </a:p>
          <a:p>
            <a:r>
              <a:rPr lang="en-US" dirty="0" smtClean="0">
                <a:latin typeface="Sakkal Majalla" panose="02000000000000000000" pitchFamily="2" charset="-78"/>
                <a:cs typeface="Sakkal Majalla" panose="02000000000000000000" pitchFamily="2" charset="-78"/>
              </a:rPr>
              <a:t>Focus Business Efforts on Sales Growth, Innovation, Safety &amp; Compliance for Local and State Laws and Community Standards</a:t>
            </a:r>
          </a:p>
          <a:p>
            <a:r>
              <a:rPr lang="en-US" dirty="0" smtClean="0">
                <a:latin typeface="Sakkal Majalla" panose="02000000000000000000" pitchFamily="2" charset="-78"/>
                <a:cs typeface="Sakkal Majalla" panose="02000000000000000000" pitchFamily="2" charset="-78"/>
              </a:rPr>
              <a:t>Develop Enduring Brands That Create Jobs &amp; Infrastructure </a:t>
            </a:r>
          </a:p>
        </p:txBody>
      </p:sp>
      <p:sp>
        <p:nvSpPr>
          <p:cNvPr id="4" name="TextBox 3"/>
          <p:cNvSpPr txBox="1"/>
          <p:nvPr/>
        </p:nvSpPr>
        <p:spPr>
          <a:xfrm>
            <a:off x="6874701" y="6392144"/>
            <a:ext cx="1981200" cy="230832"/>
          </a:xfrm>
          <a:prstGeom prst="rect">
            <a:avLst/>
          </a:prstGeom>
          <a:noFill/>
        </p:spPr>
        <p:txBody>
          <a:bodyPr wrap="square" rtlCol="0">
            <a:spAutoFit/>
          </a:bodyPr>
          <a:lstStyle/>
          <a:p>
            <a:r>
              <a:rPr lang="en-US" sz="900" dirty="0" smtClean="0">
                <a:latin typeface="Arial"/>
                <a:cs typeface="Arial"/>
              </a:rPr>
              <a:t>© </a:t>
            </a:r>
            <a:r>
              <a:rPr lang="en-US" sz="900" dirty="0" smtClean="0"/>
              <a:t>2017, FLORES CONCEPTS, LLC </a:t>
            </a:r>
            <a:endParaRPr lang="en-US" sz="900" dirty="0"/>
          </a:p>
        </p:txBody>
      </p:sp>
    </p:spTree>
    <p:extLst>
      <p:ext uri="{BB962C8B-B14F-4D97-AF65-F5344CB8AC3E}">
        <p14:creationId xmlns:p14="http://schemas.microsoft.com/office/powerpoint/2010/main" val="117371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52400"/>
            <a:ext cx="8229600" cy="6096000"/>
          </a:xfrm>
        </p:spPr>
        <p:txBody>
          <a:bodyPr>
            <a:normAutofit/>
          </a:bodyPr>
          <a:lstStyle/>
          <a:p>
            <a:r>
              <a:rPr lang="en-US" sz="4000" dirty="0" smtClean="0">
                <a:latin typeface="Sakkal Majalla" panose="02000000000000000000" pitchFamily="2" charset="-78"/>
                <a:cs typeface="Sakkal Majalla" panose="02000000000000000000" pitchFamily="2" charset="-78"/>
              </a:rPr>
              <a:t>Sales and Sales Tax Review</a:t>
            </a:r>
            <a:br>
              <a:rPr lang="en-US" sz="4000" dirty="0" smtClean="0">
                <a:latin typeface="Sakkal Majalla" panose="02000000000000000000" pitchFamily="2" charset="-78"/>
                <a:cs typeface="Sakkal Majalla" panose="02000000000000000000" pitchFamily="2" charset="-78"/>
              </a:rPr>
            </a:br>
            <a:r>
              <a:rPr lang="en-US" sz="4000" dirty="0" smtClean="0">
                <a:latin typeface="Sakkal Majalla" panose="02000000000000000000" pitchFamily="2" charset="-78"/>
                <a:cs typeface="Sakkal Majalla" panose="02000000000000000000" pitchFamily="2" charset="-78"/>
              </a:rPr>
              <a:t>61 E. Congress</a:t>
            </a:r>
            <a:br>
              <a:rPr lang="en-US" sz="4000" dirty="0" smtClean="0">
                <a:latin typeface="Sakkal Majalla" panose="02000000000000000000" pitchFamily="2" charset="-78"/>
                <a:cs typeface="Sakkal Majalla" panose="02000000000000000000" pitchFamily="2" charset="-78"/>
              </a:rPr>
            </a:br>
            <a:r>
              <a:rPr lang="en-US" sz="4000" dirty="0" smtClean="0">
                <a:latin typeface="Sakkal Majalla" panose="02000000000000000000" pitchFamily="2" charset="-78"/>
                <a:cs typeface="Sakkal Majalla" panose="02000000000000000000" pitchFamily="2" charset="-78"/>
              </a:rPr>
              <a:t>121 E. Congress</a:t>
            </a:r>
            <a:br>
              <a:rPr lang="en-US" sz="4000" dirty="0" smtClean="0">
                <a:latin typeface="Sakkal Majalla" panose="02000000000000000000" pitchFamily="2" charset="-78"/>
                <a:cs typeface="Sakkal Majalla" panose="02000000000000000000" pitchFamily="2" charset="-78"/>
              </a:rPr>
            </a:br>
            <a:r>
              <a:rPr lang="en-US" sz="4000" dirty="0" smtClean="0">
                <a:latin typeface="Sakkal Majalla" panose="02000000000000000000" pitchFamily="2" charset="-78"/>
                <a:cs typeface="Sakkal Majalla" panose="02000000000000000000" pitchFamily="2" charset="-78"/>
              </a:rPr>
              <a:t>125 E. Congress</a:t>
            </a:r>
            <a:endParaRPr lang="en-US" sz="4000" dirty="0">
              <a:latin typeface="Sakkal Majalla" panose="02000000000000000000" pitchFamily="2" charset="-78"/>
              <a:cs typeface="Sakkal Majalla" panose="02000000000000000000" pitchFamily="2" charset="-78"/>
            </a:endParaRPr>
          </a:p>
        </p:txBody>
      </p:sp>
      <p:sp>
        <p:nvSpPr>
          <p:cNvPr id="14" name="TextBox 13"/>
          <p:cNvSpPr txBox="1"/>
          <p:nvPr/>
        </p:nvSpPr>
        <p:spPr>
          <a:xfrm>
            <a:off x="6874701" y="6392144"/>
            <a:ext cx="1981200" cy="230832"/>
          </a:xfrm>
          <a:prstGeom prst="rect">
            <a:avLst/>
          </a:prstGeom>
          <a:noFill/>
        </p:spPr>
        <p:txBody>
          <a:bodyPr wrap="square" rtlCol="0">
            <a:spAutoFit/>
          </a:bodyPr>
          <a:lstStyle/>
          <a:p>
            <a:r>
              <a:rPr lang="en-US" sz="900" dirty="0" smtClean="0">
                <a:latin typeface="Arial"/>
                <a:cs typeface="Arial"/>
              </a:rPr>
              <a:t>© </a:t>
            </a:r>
            <a:r>
              <a:rPr lang="en-US" sz="900" dirty="0" smtClean="0"/>
              <a:t>2017, FLORES CONCEPTS, LLC </a:t>
            </a:r>
            <a:endParaRPr lang="en-US" sz="900" dirty="0"/>
          </a:p>
        </p:txBody>
      </p:sp>
    </p:spTree>
    <p:extLst>
      <p:ext uri="{BB962C8B-B14F-4D97-AF65-F5344CB8AC3E}">
        <p14:creationId xmlns:p14="http://schemas.microsoft.com/office/powerpoint/2010/main" val="235035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1833110"/>
              </p:ext>
            </p:extLst>
          </p:nvPr>
        </p:nvGraphicFramePr>
        <p:xfrm>
          <a:off x="1028700" y="1981200"/>
          <a:ext cx="7162800" cy="1737360"/>
        </p:xfrm>
        <a:graphic>
          <a:graphicData uri="http://schemas.openxmlformats.org/drawingml/2006/table">
            <a:tbl>
              <a:tblPr firstRow="1" bandRow="1">
                <a:tableStyleId>{5C22544A-7EE6-4342-B048-85BDC9FD1C3A}</a:tableStyleId>
              </a:tblPr>
              <a:tblGrid>
                <a:gridCol w="2387600"/>
                <a:gridCol w="2387600"/>
                <a:gridCol w="2387600"/>
              </a:tblGrid>
              <a:tr h="1602463">
                <a:tc>
                  <a:txBody>
                    <a:bodyPr/>
                    <a:lstStyle/>
                    <a:p>
                      <a:pPr marL="0" indent="0" algn="ctr">
                        <a:buNone/>
                      </a:pPr>
                      <a:r>
                        <a:rPr lang="en-US" u="sng" dirty="0" smtClean="0">
                          <a:solidFill>
                            <a:schemeClr val="tx1"/>
                          </a:solidFill>
                          <a:latin typeface="Sakkal Majalla" panose="02000000000000000000" pitchFamily="2" charset="-78"/>
                          <a:cs typeface="Sakkal Majalla" panose="02000000000000000000" pitchFamily="2" charset="-78"/>
                        </a:rPr>
                        <a:t>2014</a:t>
                      </a:r>
                      <a:r>
                        <a:rPr lang="en-US" dirty="0" smtClean="0">
                          <a:solidFill>
                            <a:schemeClr val="tx1"/>
                          </a:solidFill>
                          <a:latin typeface="Sakkal Majalla" panose="02000000000000000000" pitchFamily="2" charset="-78"/>
                          <a:cs typeface="Sakkal Majalla" panose="02000000000000000000" pitchFamily="2" charset="-78"/>
                        </a:rPr>
                        <a:t> </a:t>
                      </a:r>
                    </a:p>
                    <a:p>
                      <a:pPr marL="0" indent="0">
                        <a:buNone/>
                      </a:pPr>
                      <a:r>
                        <a:rPr lang="en-US" dirty="0" smtClean="0">
                          <a:solidFill>
                            <a:schemeClr val="tx1"/>
                          </a:solidFill>
                          <a:latin typeface="Sakkal Majalla" panose="02000000000000000000" pitchFamily="2" charset="-78"/>
                          <a:cs typeface="Sakkal Majalla" panose="02000000000000000000" pitchFamily="2" charset="-78"/>
                        </a:rPr>
                        <a:t>61 E.</a:t>
                      </a:r>
                      <a:r>
                        <a:rPr lang="en-US" baseline="0" dirty="0" smtClean="0">
                          <a:solidFill>
                            <a:schemeClr val="tx1"/>
                          </a:solidFill>
                          <a:latin typeface="Sakkal Majalla" panose="02000000000000000000" pitchFamily="2" charset="-78"/>
                          <a:cs typeface="Sakkal Majalla" panose="02000000000000000000" pitchFamily="2" charset="-78"/>
                        </a:rPr>
                        <a:t> </a:t>
                      </a:r>
                      <a:r>
                        <a:rPr lang="en-US" dirty="0" smtClean="0">
                          <a:solidFill>
                            <a:schemeClr val="tx1"/>
                          </a:solidFill>
                          <a:latin typeface="Sakkal Majalla" panose="02000000000000000000" pitchFamily="2" charset="-78"/>
                          <a:cs typeface="Sakkal Majalla" panose="02000000000000000000" pitchFamily="2" charset="-78"/>
                        </a:rPr>
                        <a:t>:  $46,587.70</a:t>
                      </a:r>
                    </a:p>
                    <a:p>
                      <a:pPr marL="0" indent="0">
                        <a:buNone/>
                      </a:pPr>
                      <a:r>
                        <a:rPr lang="en-US" dirty="0" smtClean="0">
                          <a:solidFill>
                            <a:schemeClr val="tx1"/>
                          </a:solidFill>
                          <a:latin typeface="Sakkal Majalla" panose="02000000000000000000" pitchFamily="2" charset="-78"/>
                          <a:cs typeface="Sakkal Majalla" panose="02000000000000000000" pitchFamily="2" charset="-78"/>
                        </a:rPr>
                        <a:t>121 E. : $86,271.61</a:t>
                      </a:r>
                    </a:p>
                    <a:p>
                      <a:pPr marL="0" indent="0">
                        <a:buNone/>
                      </a:pPr>
                      <a:r>
                        <a:rPr lang="en-US" baseline="0" dirty="0" smtClean="0">
                          <a:solidFill>
                            <a:schemeClr val="tx1"/>
                          </a:solidFill>
                          <a:latin typeface="Sakkal Majalla" panose="02000000000000000000" pitchFamily="2" charset="-78"/>
                          <a:cs typeface="Sakkal Majalla" panose="02000000000000000000" pitchFamily="2" charset="-78"/>
                        </a:rPr>
                        <a:t>125 E. : N/A*</a:t>
                      </a:r>
                      <a:endParaRPr lang="en-US" dirty="0" smtClean="0">
                        <a:solidFill>
                          <a:schemeClr val="tx1"/>
                        </a:solidFill>
                        <a:latin typeface="Sakkal Majalla" panose="02000000000000000000" pitchFamily="2" charset="-78"/>
                        <a:cs typeface="Sakkal Majalla" panose="02000000000000000000" pitchFamily="2" charset="-78"/>
                      </a:endParaRPr>
                    </a:p>
                    <a:p>
                      <a:pPr marL="0" indent="0">
                        <a:buNone/>
                      </a:pPr>
                      <a:r>
                        <a:rPr lang="en-US" dirty="0" smtClean="0">
                          <a:solidFill>
                            <a:schemeClr val="tx1"/>
                          </a:solidFill>
                          <a:latin typeface="Sakkal Majalla" panose="02000000000000000000" pitchFamily="2" charset="-78"/>
                          <a:cs typeface="Sakkal Majalla" panose="02000000000000000000" pitchFamily="2" charset="-78"/>
                        </a:rPr>
                        <a:t>TOTAL: $132,859.31</a:t>
                      </a:r>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None/>
                      </a:pPr>
                      <a:r>
                        <a:rPr lang="en-US" u="sng" dirty="0" smtClean="0">
                          <a:solidFill>
                            <a:schemeClr val="tx1"/>
                          </a:solidFill>
                          <a:latin typeface="Sakkal Majalla" panose="02000000000000000000" pitchFamily="2" charset="-78"/>
                          <a:cs typeface="Sakkal Majalla" panose="02000000000000000000" pitchFamily="2" charset="-78"/>
                        </a:rPr>
                        <a:t>2015</a:t>
                      </a:r>
                    </a:p>
                    <a:p>
                      <a:pPr marL="0" indent="0">
                        <a:buNone/>
                      </a:pPr>
                      <a:r>
                        <a:rPr lang="en-US" dirty="0" smtClean="0">
                          <a:solidFill>
                            <a:schemeClr val="tx1"/>
                          </a:solidFill>
                          <a:latin typeface="Sakkal Majalla" panose="02000000000000000000" pitchFamily="2" charset="-78"/>
                          <a:cs typeface="Sakkal Majalla" panose="02000000000000000000" pitchFamily="2" charset="-78"/>
                        </a:rPr>
                        <a:t>61 E. : $28,235.12 </a:t>
                      </a:r>
                    </a:p>
                    <a:p>
                      <a:pPr marL="0" indent="0">
                        <a:buNone/>
                      </a:pPr>
                      <a:r>
                        <a:rPr lang="en-US" dirty="0" smtClean="0">
                          <a:solidFill>
                            <a:schemeClr val="tx1"/>
                          </a:solidFill>
                          <a:latin typeface="Sakkal Majalla" panose="02000000000000000000" pitchFamily="2" charset="-78"/>
                          <a:cs typeface="Sakkal Majalla" panose="02000000000000000000" pitchFamily="2" charset="-78"/>
                        </a:rPr>
                        <a:t>121 E. : $56,297.46</a:t>
                      </a:r>
                    </a:p>
                    <a:p>
                      <a:pPr marL="0" indent="0">
                        <a:buNone/>
                      </a:pPr>
                      <a:r>
                        <a:rPr lang="en-US" dirty="0" smtClean="0">
                          <a:solidFill>
                            <a:schemeClr val="tx1"/>
                          </a:solidFill>
                          <a:latin typeface="Sakkal Majalla" panose="02000000000000000000" pitchFamily="2" charset="-78"/>
                          <a:cs typeface="Sakkal Majalla" panose="02000000000000000000" pitchFamily="2" charset="-78"/>
                        </a:rPr>
                        <a:t>125 E. : N/A*</a:t>
                      </a:r>
                    </a:p>
                    <a:p>
                      <a:pPr marL="0" indent="0">
                        <a:buNone/>
                      </a:pPr>
                      <a:r>
                        <a:rPr lang="en-US" dirty="0" smtClean="0">
                          <a:solidFill>
                            <a:schemeClr val="tx1"/>
                          </a:solidFill>
                          <a:latin typeface="Sakkal Majalla" panose="02000000000000000000" pitchFamily="2" charset="-78"/>
                          <a:cs typeface="Sakkal Majalla" panose="02000000000000000000" pitchFamily="2" charset="-78"/>
                        </a:rPr>
                        <a:t>2015 TOTAL:  $84,532.58</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None/>
                      </a:pPr>
                      <a:r>
                        <a:rPr lang="en-US" u="sng" dirty="0" smtClean="0">
                          <a:solidFill>
                            <a:schemeClr val="tx1"/>
                          </a:solidFill>
                          <a:latin typeface="Sakkal Majalla" panose="02000000000000000000" pitchFamily="2" charset="-78"/>
                          <a:cs typeface="Sakkal Majalla" panose="02000000000000000000" pitchFamily="2" charset="-78"/>
                        </a:rPr>
                        <a:t>2016</a:t>
                      </a:r>
                    </a:p>
                    <a:p>
                      <a:pPr marL="0" indent="0">
                        <a:buNone/>
                      </a:pPr>
                      <a:r>
                        <a:rPr lang="en-US" dirty="0" smtClean="0">
                          <a:solidFill>
                            <a:schemeClr val="tx1"/>
                          </a:solidFill>
                          <a:latin typeface="Sakkal Majalla" panose="02000000000000000000" pitchFamily="2" charset="-78"/>
                          <a:cs typeface="Sakkal Majalla" panose="02000000000000000000" pitchFamily="2" charset="-78"/>
                        </a:rPr>
                        <a:t>61 E. : $3,554.29</a:t>
                      </a:r>
                    </a:p>
                    <a:p>
                      <a:pPr marL="0" indent="0">
                        <a:buNone/>
                      </a:pPr>
                      <a:r>
                        <a:rPr lang="en-US" dirty="0" smtClean="0">
                          <a:solidFill>
                            <a:schemeClr val="tx1"/>
                          </a:solidFill>
                          <a:latin typeface="Sakkal Majalla" panose="02000000000000000000" pitchFamily="2" charset="-78"/>
                          <a:cs typeface="Sakkal Majalla" panose="02000000000000000000" pitchFamily="2" charset="-78"/>
                        </a:rPr>
                        <a:t>121 E. : $46,990.90</a:t>
                      </a:r>
                    </a:p>
                    <a:p>
                      <a:pPr marL="0" indent="0">
                        <a:buNone/>
                      </a:pPr>
                      <a:r>
                        <a:rPr lang="en-US" dirty="0" smtClean="0">
                          <a:solidFill>
                            <a:schemeClr val="tx1"/>
                          </a:solidFill>
                          <a:latin typeface="Sakkal Majalla" panose="02000000000000000000" pitchFamily="2" charset="-78"/>
                          <a:cs typeface="Sakkal Majalla" panose="02000000000000000000" pitchFamily="2" charset="-78"/>
                        </a:rPr>
                        <a:t>125 E. :</a:t>
                      </a:r>
                      <a:r>
                        <a:rPr lang="en-US" baseline="0" dirty="0" smtClean="0">
                          <a:solidFill>
                            <a:schemeClr val="tx1"/>
                          </a:solidFill>
                          <a:latin typeface="Sakkal Majalla" panose="02000000000000000000" pitchFamily="2" charset="-78"/>
                          <a:cs typeface="Sakkal Majalla" panose="02000000000000000000" pitchFamily="2" charset="-78"/>
                        </a:rPr>
                        <a:t> N/A*</a:t>
                      </a:r>
                      <a:endParaRPr lang="en-US" dirty="0" smtClean="0">
                        <a:solidFill>
                          <a:schemeClr val="tx1"/>
                        </a:solidFill>
                        <a:latin typeface="Sakkal Majalla" panose="02000000000000000000" pitchFamily="2" charset="-78"/>
                        <a:cs typeface="Sakkal Majalla" panose="02000000000000000000" pitchFamily="2" charset="-78"/>
                      </a:endParaRPr>
                    </a:p>
                    <a:p>
                      <a:pPr marL="0" indent="0">
                        <a:buNone/>
                      </a:pPr>
                      <a:r>
                        <a:rPr lang="en-US" dirty="0" smtClean="0">
                          <a:solidFill>
                            <a:schemeClr val="tx1"/>
                          </a:solidFill>
                          <a:latin typeface="Sakkal Majalla" panose="02000000000000000000" pitchFamily="2" charset="-78"/>
                          <a:cs typeface="Sakkal Majalla" panose="02000000000000000000" pitchFamily="2" charset="-78"/>
                        </a:rPr>
                        <a:t>2016 TOTAL: $50,545.19</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Content Placeholder 2"/>
          <p:cNvSpPr>
            <a:spLocks noGrp="1"/>
          </p:cNvSpPr>
          <p:nvPr>
            <p:ph idx="1"/>
          </p:nvPr>
        </p:nvSpPr>
        <p:spPr>
          <a:xfrm>
            <a:off x="495300" y="3886200"/>
            <a:ext cx="8229600" cy="1676400"/>
          </a:xfrm>
        </p:spPr>
        <p:txBody>
          <a:bodyPr>
            <a:normAutofit fontScale="92500" lnSpcReduction="20000"/>
          </a:bodyPr>
          <a:lstStyle/>
          <a:p>
            <a:pPr marL="0" indent="0" algn="ctr">
              <a:buNone/>
            </a:pPr>
            <a:r>
              <a:rPr lang="en-US" sz="4300" dirty="0">
                <a:solidFill>
                  <a:srgbClr val="C00000"/>
                </a:solidFill>
                <a:latin typeface="Sakkal Majalla" panose="02000000000000000000" pitchFamily="2" charset="-78"/>
                <a:cs typeface="Sakkal Majalla" panose="02000000000000000000" pitchFamily="2" charset="-78"/>
              </a:rPr>
              <a:t>Summary: Approx. 62% Decline In Three </a:t>
            </a:r>
            <a:r>
              <a:rPr lang="en-US" sz="4300" dirty="0" smtClean="0">
                <a:solidFill>
                  <a:srgbClr val="C00000"/>
                </a:solidFill>
                <a:latin typeface="Sakkal Majalla" panose="02000000000000000000" pitchFamily="2" charset="-78"/>
                <a:cs typeface="Sakkal Majalla" panose="02000000000000000000" pitchFamily="2" charset="-78"/>
              </a:rPr>
              <a:t>Years</a:t>
            </a:r>
          </a:p>
          <a:p>
            <a:pPr marL="0" indent="0" algn="ctr">
              <a:buNone/>
            </a:pPr>
            <a:r>
              <a:rPr lang="en-US" sz="2400" dirty="0">
                <a:latin typeface="Sakkal Majalla" panose="02000000000000000000" pitchFamily="2" charset="-78"/>
                <a:cs typeface="Sakkal Majalla" panose="02000000000000000000" pitchFamily="2" charset="-78"/>
              </a:rPr>
              <a:t/>
            </a:r>
            <a:br>
              <a:rPr lang="en-US" sz="2400" dirty="0">
                <a:latin typeface="Sakkal Majalla" panose="02000000000000000000" pitchFamily="2" charset="-78"/>
                <a:cs typeface="Sakkal Majalla" panose="02000000000000000000" pitchFamily="2" charset="-78"/>
              </a:rPr>
            </a:br>
            <a:r>
              <a:rPr lang="en-US" sz="2400" i="1" dirty="0" smtClean="0">
                <a:latin typeface="Sakkal Majalla" panose="02000000000000000000" pitchFamily="2" charset="-78"/>
                <a:cs typeface="Sakkal Majalla" panose="02000000000000000000" pitchFamily="2" charset="-78"/>
              </a:rPr>
              <a:t>*NOTE: 125 E. CONGRESS (FORMERLY THE BETTY </a:t>
            </a:r>
            <a:r>
              <a:rPr lang="en-US" sz="2400" i="1" dirty="0">
                <a:latin typeface="Sakkal Majalla" panose="02000000000000000000" pitchFamily="2" charset="-78"/>
                <a:cs typeface="Sakkal Majalla" panose="02000000000000000000" pitchFamily="2" charset="-78"/>
              </a:rPr>
              <a:t>GAY </a:t>
            </a:r>
            <a:r>
              <a:rPr lang="en-US" sz="2400" i="1" dirty="0" smtClean="0">
                <a:latin typeface="Sakkal Majalla" panose="02000000000000000000" pitchFamily="2" charset="-78"/>
                <a:cs typeface="Sakkal Majalla" panose="02000000000000000000" pitchFamily="2" charset="-78"/>
              </a:rPr>
              <a:t>SHOP)</a:t>
            </a:r>
          </a:p>
          <a:p>
            <a:pPr marL="0" indent="0" algn="ctr">
              <a:buNone/>
            </a:pPr>
            <a:r>
              <a:rPr lang="en-US" sz="2400" i="1" dirty="0" smtClean="0">
                <a:latin typeface="Sakkal Majalla" panose="02000000000000000000" pitchFamily="2" charset="-78"/>
                <a:cs typeface="Sakkal Majalla" panose="02000000000000000000" pitchFamily="2" charset="-78"/>
              </a:rPr>
              <a:t>HAS BEEN  NON-OPERATIONAL FOR  MANY YEARS</a:t>
            </a:r>
            <a:endParaRPr lang="en-US" sz="2400" i="1" dirty="0">
              <a:latin typeface="Sakkal Majalla" panose="02000000000000000000" pitchFamily="2" charset="-78"/>
              <a:cs typeface="Sakkal Majalla" panose="02000000000000000000" pitchFamily="2" charset="-78"/>
            </a:endParaRPr>
          </a:p>
        </p:txBody>
      </p:sp>
      <p:sp>
        <p:nvSpPr>
          <p:cNvPr id="6" name="Title 1"/>
          <p:cNvSpPr>
            <a:spLocks noGrp="1"/>
          </p:cNvSpPr>
          <p:nvPr>
            <p:ph type="title"/>
          </p:nvPr>
        </p:nvSpPr>
        <p:spPr>
          <a:xfrm>
            <a:off x="495300" y="838200"/>
            <a:ext cx="8229600" cy="1143000"/>
          </a:xfrm>
        </p:spPr>
        <p:txBody>
          <a:bodyPr>
            <a:normAutofit fontScale="90000"/>
          </a:bodyPr>
          <a:lstStyle/>
          <a:p>
            <a:r>
              <a:rPr lang="en-US" dirty="0" smtClean="0">
                <a:latin typeface="Sakkal Majalla" panose="02000000000000000000" pitchFamily="2" charset="-78"/>
                <a:cs typeface="Sakkal Majalla" panose="02000000000000000000" pitchFamily="2" charset="-78"/>
              </a:rPr>
              <a:t/>
            </a:r>
            <a:br>
              <a:rPr lang="en-US" dirty="0" smtClean="0">
                <a:latin typeface="Sakkal Majalla" panose="02000000000000000000" pitchFamily="2" charset="-78"/>
                <a:cs typeface="Sakkal Majalla" panose="02000000000000000000" pitchFamily="2" charset="-78"/>
              </a:rPr>
            </a:br>
            <a:r>
              <a:rPr lang="en-US" dirty="0" smtClean="0">
                <a:latin typeface="Sakkal Majalla" panose="02000000000000000000" pitchFamily="2" charset="-78"/>
                <a:cs typeface="Sakkal Majalla" panose="02000000000000000000" pitchFamily="2" charset="-78"/>
              </a:rPr>
              <a:t>61, 121, &amp; 125 E. Congress Sales Tax Study</a:t>
            </a:r>
            <a:br>
              <a:rPr lang="en-US" dirty="0" smtClean="0">
                <a:latin typeface="Sakkal Majalla" panose="02000000000000000000" pitchFamily="2" charset="-78"/>
                <a:cs typeface="Sakkal Majalla" panose="02000000000000000000" pitchFamily="2" charset="-78"/>
              </a:rPr>
            </a:br>
            <a:r>
              <a:rPr lang="en-US" dirty="0" smtClean="0">
                <a:latin typeface="Sakkal Majalla" panose="02000000000000000000" pitchFamily="2" charset="-78"/>
                <a:cs typeface="Sakkal Majalla" panose="02000000000000000000" pitchFamily="2" charset="-78"/>
              </a:rPr>
              <a:t>3 Year Sales Tax Summary 2014-2016</a:t>
            </a:r>
            <a:br>
              <a:rPr lang="en-US" dirty="0" smtClean="0">
                <a:latin typeface="Sakkal Majalla" panose="02000000000000000000" pitchFamily="2" charset="-78"/>
                <a:cs typeface="Sakkal Majalla" panose="02000000000000000000" pitchFamily="2" charset="-78"/>
              </a:rPr>
            </a:br>
            <a:endParaRPr lang="en-US" dirty="0">
              <a:latin typeface="Sakkal Majalla" panose="02000000000000000000" pitchFamily="2" charset="-78"/>
              <a:cs typeface="Sakkal Majalla" panose="02000000000000000000" pitchFamily="2" charset="-78"/>
            </a:endParaRPr>
          </a:p>
        </p:txBody>
      </p:sp>
      <p:sp>
        <p:nvSpPr>
          <p:cNvPr id="7" name="TextBox 6"/>
          <p:cNvSpPr txBox="1"/>
          <p:nvPr/>
        </p:nvSpPr>
        <p:spPr>
          <a:xfrm>
            <a:off x="6874701" y="6392144"/>
            <a:ext cx="1981200" cy="230832"/>
          </a:xfrm>
          <a:prstGeom prst="rect">
            <a:avLst/>
          </a:prstGeom>
          <a:noFill/>
        </p:spPr>
        <p:txBody>
          <a:bodyPr wrap="square" rtlCol="0">
            <a:spAutoFit/>
          </a:bodyPr>
          <a:lstStyle/>
          <a:p>
            <a:r>
              <a:rPr lang="en-US" sz="900" dirty="0" smtClean="0">
                <a:latin typeface="Arial"/>
                <a:cs typeface="Arial"/>
              </a:rPr>
              <a:t>© </a:t>
            </a:r>
            <a:r>
              <a:rPr lang="en-US" sz="900" dirty="0" smtClean="0"/>
              <a:t>2017, FLORES CONCEPTS, LLC </a:t>
            </a:r>
            <a:endParaRPr lang="en-US" sz="900" dirty="0"/>
          </a:p>
        </p:txBody>
      </p:sp>
    </p:spTree>
    <p:extLst>
      <p:ext uri="{BB962C8B-B14F-4D97-AF65-F5344CB8AC3E}">
        <p14:creationId xmlns:p14="http://schemas.microsoft.com/office/powerpoint/2010/main" val="2275437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42058</TotalTime>
  <Words>907</Words>
  <Application>Microsoft Office PowerPoint</Application>
  <PresentationFormat>On-screen Show (4:3)</PresentationFormat>
  <Paragraphs>100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Sakkal Majalla</vt:lpstr>
      <vt:lpstr>Office Theme</vt:lpstr>
      <vt:lpstr>Clubs on Congress Restoration July 2017</vt:lpstr>
      <vt:lpstr>Who is Flores Concepts?</vt:lpstr>
      <vt:lpstr>Clubs on Congress Restoration</vt:lpstr>
      <vt:lpstr>How did we get here?</vt:lpstr>
      <vt:lpstr>121 AND 125 E. Congress Today </vt:lpstr>
      <vt:lpstr>61 E. Congress Today  </vt:lpstr>
      <vt:lpstr>Clubs On Congress Restoration</vt:lpstr>
      <vt:lpstr>Sales and Sales Tax Review 61 E. Congress 121 E. Congress 125 E. Congress</vt:lpstr>
      <vt:lpstr> 61, 121, &amp; 125 E. Congress Sales Tax Study 3 Year Sales Tax Summary 2014-2016 </vt:lpstr>
      <vt:lpstr>2018 Sales &amp; Sales Tax Projections*</vt:lpstr>
      <vt:lpstr>61, 121, &amp; 125 E. Congress  Sales Tax History &amp; Projection* 2014-2016 &amp; 2018-2020*</vt:lpstr>
      <vt:lpstr>Contact: Ray Flores ray@floresconcepts.com  520-907-1329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Congress Club Project June 2017</dc:title>
  <dc:creator>raymon</dc:creator>
  <cp:lastModifiedBy>brandi haga-blackman</cp:lastModifiedBy>
  <cp:revision>64</cp:revision>
  <cp:lastPrinted>2017-07-24T19:28:51Z</cp:lastPrinted>
  <dcterms:created xsi:type="dcterms:W3CDTF">2017-06-09T02:18:21Z</dcterms:created>
  <dcterms:modified xsi:type="dcterms:W3CDTF">2017-07-26T18:24:27Z</dcterms:modified>
</cp:coreProperties>
</file>