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71" r:id="rId2"/>
    <p:sldId id="289" r:id="rId3"/>
    <p:sldId id="257" r:id="rId4"/>
    <p:sldId id="267" r:id="rId5"/>
    <p:sldId id="287" r:id="rId6"/>
    <p:sldId id="260" r:id="rId7"/>
    <p:sldId id="261" r:id="rId8"/>
    <p:sldId id="263" r:id="rId9"/>
    <p:sldId id="265" r:id="rId10"/>
    <p:sldId id="291" r:id="rId11"/>
    <p:sldId id="292" r:id="rId12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FC0AA-5C1D-43E0-A0C4-4C6E67B871CA}" type="datetimeFigureOut">
              <a:rPr lang="en-US" smtClean="0"/>
              <a:t>8/21/2017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A5DB-DF3E-47E1-B24B-3CEAE6F45A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6916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FC0AA-5C1D-43E0-A0C4-4C6E67B871CA}" type="datetimeFigureOut">
              <a:rPr lang="en-US" smtClean="0"/>
              <a:t>8/21/2017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A5DB-DF3E-47E1-B24B-3CEAE6F45A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152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FC0AA-5C1D-43E0-A0C4-4C6E67B871CA}" type="datetimeFigureOut">
              <a:rPr lang="en-US" smtClean="0"/>
              <a:t>8/21/2017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A5DB-DF3E-47E1-B24B-3CEAE6F45A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076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FC0AA-5C1D-43E0-A0C4-4C6E67B871CA}" type="datetimeFigureOut">
              <a:rPr lang="en-US" smtClean="0"/>
              <a:t>8/21/2017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A5DB-DF3E-47E1-B24B-3CEAE6F45A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667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FC0AA-5C1D-43E0-A0C4-4C6E67B871CA}" type="datetimeFigureOut">
              <a:rPr lang="en-US" smtClean="0"/>
              <a:t>8/21/2017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A5DB-DF3E-47E1-B24B-3CEAE6F45A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9913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FC0AA-5C1D-43E0-A0C4-4C6E67B871CA}" type="datetimeFigureOut">
              <a:rPr lang="en-US" smtClean="0"/>
              <a:t>8/21/2017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A5DB-DF3E-47E1-B24B-3CEAE6F45A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146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FC0AA-5C1D-43E0-A0C4-4C6E67B871CA}" type="datetimeFigureOut">
              <a:rPr lang="en-US" smtClean="0"/>
              <a:t>8/21/2017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A5DB-DF3E-47E1-B24B-3CEAE6F45A5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910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FC0AA-5C1D-43E0-A0C4-4C6E67B871CA}" type="datetimeFigureOut">
              <a:rPr lang="en-US" smtClean="0"/>
              <a:t>8/21/2017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A5DB-DF3E-47E1-B24B-3CEAE6F45A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421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FC0AA-5C1D-43E0-A0C4-4C6E67B871CA}" type="datetimeFigureOut">
              <a:rPr lang="en-US" smtClean="0"/>
              <a:t>8/21/2017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A5DB-DF3E-47E1-B24B-3CEAE6F45A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851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FC0AA-5C1D-43E0-A0C4-4C6E67B871CA}" type="datetimeFigureOut">
              <a:rPr lang="en-US" smtClean="0"/>
              <a:t>8/21/2017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A5DB-DF3E-47E1-B24B-3CEAE6F45A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757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12FC0AA-5C1D-43E0-A0C4-4C6E67B871CA}" type="datetimeFigureOut">
              <a:rPr lang="en-US" smtClean="0"/>
              <a:t>8/21/2017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A5DB-DF3E-47E1-B24B-3CEAE6F45A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385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712FC0AA-5C1D-43E0-A0C4-4C6E67B871CA}" type="datetimeFigureOut">
              <a:rPr lang="en-US" smtClean="0"/>
              <a:t>8/21/2017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DE2EA5DB-DF3E-47E1-B24B-3CEAE6F45A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360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80E6D-0E35-4021-B94F-8C77D25140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0352" y="1669410"/>
            <a:ext cx="9076189" cy="3355596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US" sz="7200" dirty="0">
                <a:latin typeface="Baskerville Old Face" panose="02020602080505020303" pitchFamily="18" charset="0"/>
              </a:rPr>
              <a:t>Convention Center Hotel</a:t>
            </a:r>
            <a:br>
              <a:rPr lang="en-US" sz="7200" dirty="0">
                <a:latin typeface="Baskerville Old Face" panose="02020602080505020303" pitchFamily="18" charset="0"/>
              </a:rPr>
            </a:br>
            <a:r>
              <a:rPr lang="en-US" sz="7200" dirty="0">
                <a:latin typeface="Baskerville Old Face" panose="02020602080505020303" pitchFamily="18" charset="0"/>
              </a:rPr>
              <a:t>Renovation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CBE0CA-FF8B-4895-800C-235432C1469C}"/>
              </a:ext>
            </a:extLst>
          </p:cNvPr>
          <p:cNvSpPr txBox="1"/>
          <p:nvPr/>
        </p:nvSpPr>
        <p:spPr>
          <a:xfrm>
            <a:off x="3397541" y="5847127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askerville Old Face" panose="02020602080505020303" pitchFamily="18" charset="0"/>
              </a:rPr>
              <a:t>AUGUST 22, 2017</a:t>
            </a:r>
          </a:p>
          <a:p>
            <a:pPr algn="ctr"/>
            <a:r>
              <a:rPr lang="en-US" sz="2000" dirty="0">
                <a:latin typeface="Baskerville Old Face" panose="02020602080505020303" pitchFamily="18" charset="0"/>
              </a:rPr>
              <a:t>CONFIDENTIAL REVIEW</a:t>
            </a:r>
          </a:p>
        </p:txBody>
      </p:sp>
    </p:spTree>
    <p:extLst>
      <p:ext uri="{BB962C8B-B14F-4D97-AF65-F5344CB8AC3E}">
        <p14:creationId xmlns:p14="http://schemas.microsoft.com/office/powerpoint/2010/main" val="1691210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D09ED-B7D7-434E-991B-5B3C64119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1340" y="851559"/>
            <a:ext cx="9129319" cy="16459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askerville Old Face" panose="02020602080505020303" pitchFamily="18" charset="0"/>
              </a:rPr>
              <a:t>Estimated</a:t>
            </a:r>
            <a:br>
              <a:rPr lang="en-US" dirty="0">
                <a:latin typeface="Baskerville Old Face" panose="02020602080505020303" pitchFamily="18" charset="0"/>
              </a:rPr>
            </a:br>
            <a:r>
              <a:rPr lang="en-US" dirty="0">
                <a:latin typeface="Baskerville Old Face" panose="02020602080505020303" pitchFamily="18" charset="0"/>
              </a:rPr>
              <a:t>Annual economic impact</a:t>
            </a:r>
            <a:br>
              <a:rPr lang="en-US" dirty="0">
                <a:latin typeface="Baskerville Old Face" panose="02020602080505020303" pitchFamily="18" charset="0"/>
              </a:rPr>
            </a:br>
            <a:r>
              <a:rPr lang="en-US" dirty="0">
                <a:latin typeface="Baskerville Old Face" panose="02020602080505020303" pitchFamily="18" charset="0"/>
              </a:rPr>
              <a:t>(2017 Dollars)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94B409-7C2B-4EB3-BB6E-15AB2C8D3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1340" y="5880683"/>
            <a:ext cx="9129319" cy="486561"/>
          </a:xfrm>
        </p:spPr>
        <p:txBody>
          <a:bodyPr/>
          <a:lstStyle/>
          <a:p>
            <a:r>
              <a:rPr lang="en-US" dirty="0"/>
              <a:t>*Based on HVS Economic Impact Study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25059D3-E413-4045-907F-82182125C6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043307"/>
              </p:ext>
            </p:extLst>
          </p:nvPr>
        </p:nvGraphicFramePr>
        <p:xfrm>
          <a:off x="2031999" y="3076973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77097297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989216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Spending Estimates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199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Net Direct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$7,100,00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695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Indirect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319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Induced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$1,900,000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251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$10,900,000*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811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3669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79844-20F5-4A15-8804-53C0F58BF6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3573" y="675390"/>
            <a:ext cx="9127223" cy="1645920"/>
          </a:xfrm>
        </p:spPr>
        <p:txBody>
          <a:bodyPr/>
          <a:lstStyle/>
          <a:p>
            <a:r>
              <a:rPr lang="en-US" dirty="0">
                <a:latin typeface="Baskerville Old Face" panose="02020602080505020303" pitchFamily="18" charset="0"/>
              </a:rPr>
              <a:t>our </a:t>
            </a:r>
            <a:r>
              <a:rPr lang="en-US" dirty="0" err="1">
                <a:latin typeface="Baskerville Old Face" panose="02020602080505020303" pitchFamily="18" charset="0"/>
              </a:rPr>
              <a:t>AsK</a:t>
            </a:r>
            <a:r>
              <a:rPr lang="en-US" dirty="0">
                <a:latin typeface="Baskerville Old Face" panose="02020602080505020303" pitchFamily="18" charset="0"/>
              </a:rPr>
              <a:t>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A6C027-899D-4AA3-86CB-48D69E1FF4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9586" y="2792192"/>
            <a:ext cx="7315200" cy="2476094"/>
          </a:xfrm>
        </p:spPr>
        <p:txBody>
          <a:bodyPr/>
          <a:lstStyle/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No Cash</a:t>
            </a: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GPLET (For a TBD period up to 25 Years)</a:t>
            </a: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Rio Nuevo’s – District’s share of site specific taxes through 2025</a:t>
            </a: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522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1752D49-30ED-4802-992B-B771513B89B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128831" y="5309695"/>
            <a:ext cx="2699741" cy="14521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F0AC2E-AA33-42CC-917F-0DDFD14E1C9C}"/>
              </a:ext>
            </a:extLst>
          </p:cNvPr>
          <p:cNvSpPr txBox="1"/>
          <p:nvPr/>
        </p:nvSpPr>
        <p:spPr>
          <a:xfrm>
            <a:off x="1581912" y="437661"/>
            <a:ext cx="90266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What does HSL Do?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HSL Properties was founded in 1975, we are the largest owner operated property management company in Tucson.</a:t>
            </a:r>
          </a:p>
          <a:p>
            <a:pPr algn="ctr"/>
            <a:r>
              <a:rPr lang="en-US" sz="2400" dirty="0"/>
              <a:t>*We have over10,000+ Apartment homes </a:t>
            </a:r>
          </a:p>
          <a:p>
            <a:pPr algn="ctr"/>
            <a:r>
              <a:rPr lang="en-US" sz="2400" dirty="0"/>
              <a:t>*And1,600+ Hotel rooms in Tucson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B3B452-D350-4D13-BD42-EC988878B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716" y="5309695"/>
            <a:ext cx="2721571" cy="14521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4795FC-EF68-4723-8600-F621AF80DB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9214" y="2930904"/>
            <a:ext cx="2663836" cy="1873332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23C42BC-DE79-4557-847F-DDD2B346E04C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9377229" y="5205289"/>
            <a:ext cx="2462664" cy="12122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913702-D021-4DDC-A30B-180921616D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636" y="3286065"/>
            <a:ext cx="2067494" cy="10829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4000FB-350F-4129-8C13-25553B7A34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0527" y="3559710"/>
            <a:ext cx="2028290" cy="12099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E7F6AB-D30B-4771-97C4-20B6906E24DF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9892478" y="3261875"/>
            <a:ext cx="1675940" cy="11069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67CFCBF-61D1-4A4C-A9F9-4E7AFF9F50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4386" y="5081586"/>
            <a:ext cx="2329302" cy="14453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2821000-44F0-4054-A6B1-4778A8075F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44734" y="3759824"/>
            <a:ext cx="2238687" cy="100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907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667001"/>
            <a:ext cx="8991600" cy="164592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Baskerville Old Face" panose="02020602080505020303" pitchFamily="18" charset="0"/>
              </a:rPr>
              <a:t>EXECUTIVE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600200" y="2684476"/>
            <a:ext cx="8991600" cy="3867325"/>
          </a:xfrm>
        </p:spPr>
        <p:txBody>
          <a:bodyPr>
            <a:normAutofit lnSpcReduction="10000"/>
          </a:bodyPr>
          <a:lstStyle/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 existing hotel is a 155,179 square-foot full-service facility</a:t>
            </a: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 redeveloped hotel will be affiliated with Hilton Hotels</a:t>
            </a: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 redeveloped hotel will be managed by a third party (Nationally recognized company)</a:t>
            </a: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 property is expected to reopen in 2019</a:t>
            </a: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 hotel will feature 309 total guest rooms, a three-meal restaurant, a signature restaurant, a lobby bar and lounge, a gift shop and over 30,000 square feet of meeting and convention space</a:t>
            </a: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Projected renovations cost of $20 million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345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724F0F-D68C-43A4-8411-05B142120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82" y="205144"/>
            <a:ext cx="5566500" cy="64820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864C1A-9B2C-4DCA-8B1C-1917D94AD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771" y="1143913"/>
            <a:ext cx="5972597" cy="486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20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27DE77-45F3-4FB1-8D47-2987F611A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02" y="234892"/>
            <a:ext cx="5511295" cy="54444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085BF1-748F-4E8C-A76D-15F81F7E5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1054" y="2441195"/>
            <a:ext cx="6016117" cy="402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31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80844"/>
            <a:ext cx="9144000" cy="160229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askerville Old Face" panose="02020602080505020303" pitchFamily="18" charset="0"/>
              </a:rPr>
              <a:t>INDUCED DEMAND ANALYSIS –TUCSON CONVENTION CENTER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9585" y="3858935"/>
            <a:ext cx="7315200" cy="1937857"/>
          </a:xfrm>
        </p:spPr>
        <p:txBody>
          <a:bodyPr>
            <a:normAutofit/>
          </a:bodyPr>
          <a:lstStyle/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Tucson Convention Center vs. Regional Competitors</a:t>
            </a: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Tucson Convention Center – Historical Demand</a:t>
            </a: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Tucson Convention Center – Projected Room Nights</a:t>
            </a:r>
          </a:p>
        </p:txBody>
      </p:sp>
    </p:spTree>
    <p:extLst>
      <p:ext uri="{BB962C8B-B14F-4D97-AF65-F5344CB8AC3E}">
        <p14:creationId xmlns:p14="http://schemas.microsoft.com/office/powerpoint/2010/main" val="1743965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37562"/>
            <a:ext cx="9144000" cy="1845579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Baskerville Old Face" panose="02020602080505020303" pitchFamily="18" charset="0"/>
              </a:rPr>
              <a:t>Tucson Convention Center </a:t>
            </a:r>
            <a:br>
              <a:rPr lang="en-US" sz="3600" dirty="0">
                <a:latin typeface="Baskerville Old Face" panose="02020602080505020303" pitchFamily="18" charset="0"/>
              </a:rPr>
            </a:br>
            <a:r>
              <a:rPr lang="en-US" sz="3600" dirty="0">
                <a:latin typeface="Baskerville Old Face" panose="02020602080505020303" pitchFamily="18" charset="0"/>
              </a:rPr>
              <a:t>vs. </a:t>
            </a:r>
            <a:br>
              <a:rPr lang="en-US" sz="3600" dirty="0">
                <a:latin typeface="Baskerville Old Face" panose="02020602080505020303" pitchFamily="18" charset="0"/>
              </a:rPr>
            </a:br>
            <a:r>
              <a:rPr lang="en-US" sz="3600" dirty="0">
                <a:latin typeface="Baskerville Old Face" panose="02020602080505020303" pitchFamily="18" charset="0"/>
              </a:rPr>
              <a:t>Regional Competitors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913518"/>
              </p:ext>
            </p:extLst>
          </p:nvPr>
        </p:nvGraphicFramePr>
        <p:xfrm>
          <a:off x="1746309" y="2894202"/>
          <a:ext cx="8699382" cy="3011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9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9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9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6774">
                <a:tc>
                  <a:txBody>
                    <a:bodyPr/>
                    <a:lstStyle/>
                    <a:p>
                      <a:r>
                        <a:rPr lang="en-US" dirty="0"/>
                        <a:t>Name of 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  <a:r>
                        <a:rPr lang="en-US" baseline="0" dirty="0"/>
                        <a:t> Function Space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774">
                <a:tc>
                  <a:txBody>
                    <a:bodyPr/>
                    <a:lstStyle/>
                    <a:p>
                      <a:r>
                        <a:rPr lang="en-US" dirty="0"/>
                        <a:t>Tucson Convention 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Tucson, AZ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145,524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5664">
                <a:tc>
                  <a:txBody>
                    <a:bodyPr/>
                    <a:lstStyle/>
                    <a:p>
                      <a:r>
                        <a:rPr lang="en-US" dirty="0"/>
                        <a:t>Albuquerque Convention 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Albuquerque, 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238,205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5664">
                <a:tc>
                  <a:txBody>
                    <a:bodyPr/>
                    <a:lstStyle/>
                    <a:p>
                      <a:r>
                        <a:rPr lang="en-US" dirty="0"/>
                        <a:t>Palm Springs Convention</a:t>
                      </a:r>
                      <a:r>
                        <a:rPr lang="en-US" baseline="0" dirty="0"/>
                        <a:t> Center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Palm</a:t>
                      </a:r>
                      <a:r>
                        <a:rPr lang="en-US" baseline="0" dirty="0"/>
                        <a:t> Springs, 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132,190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774">
                <a:tc>
                  <a:txBody>
                    <a:bodyPr/>
                    <a:lstStyle/>
                    <a:p>
                      <a:r>
                        <a:rPr lang="en-US" dirty="0"/>
                        <a:t>Fresno</a:t>
                      </a:r>
                      <a:r>
                        <a:rPr lang="en-US" baseline="0" dirty="0"/>
                        <a:t> Convention Center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Fresno,</a:t>
                      </a:r>
                      <a:r>
                        <a:rPr lang="en-US" baseline="0" dirty="0"/>
                        <a:t> 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123,738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9AAD27E9-BDCC-4CBC-A88F-2BC93DE31B14}"/>
              </a:ext>
            </a:extLst>
          </p:cNvPr>
          <p:cNvSpPr/>
          <p:nvPr/>
        </p:nvSpPr>
        <p:spPr>
          <a:xfrm>
            <a:off x="1524000" y="6132247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*Based on HVS Economic Impact Study</a:t>
            </a:r>
          </a:p>
        </p:txBody>
      </p:sp>
    </p:spTree>
    <p:extLst>
      <p:ext uri="{BB962C8B-B14F-4D97-AF65-F5344CB8AC3E}">
        <p14:creationId xmlns:p14="http://schemas.microsoft.com/office/powerpoint/2010/main" val="3817072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6469" y="1367406"/>
            <a:ext cx="9144000" cy="1728132"/>
          </a:xfrm>
        </p:spPr>
        <p:txBody>
          <a:bodyPr>
            <a:normAutofit/>
          </a:bodyPr>
          <a:lstStyle/>
          <a:p>
            <a:r>
              <a:rPr lang="en-US" dirty="0">
                <a:latin typeface="Baskerville Old Face" panose="02020602080505020303" pitchFamily="18" charset="0"/>
              </a:rPr>
              <a:t>Tucson Convention Center – Historical Demand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45425DB-8AF2-4A93-B50D-33FC18248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178868"/>
              </p:ext>
            </p:extLst>
          </p:nvPr>
        </p:nvGraphicFramePr>
        <p:xfrm>
          <a:off x="1380631" y="3858936"/>
          <a:ext cx="9455675" cy="1167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1135">
                  <a:extLst>
                    <a:ext uri="{9D8B030D-6E8A-4147-A177-3AD203B41FA5}">
                      <a16:colId xmlns:a16="http://schemas.microsoft.com/office/drawing/2014/main" val="2201168241"/>
                    </a:ext>
                  </a:extLst>
                </a:gridCol>
                <a:gridCol w="1891135">
                  <a:extLst>
                    <a:ext uri="{9D8B030D-6E8A-4147-A177-3AD203B41FA5}">
                      <a16:colId xmlns:a16="http://schemas.microsoft.com/office/drawing/2014/main" val="2109179232"/>
                    </a:ext>
                  </a:extLst>
                </a:gridCol>
                <a:gridCol w="1891135">
                  <a:extLst>
                    <a:ext uri="{9D8B030D-6E8A-4147-A177-3AD203B41FA5}">
                      <a16:colId xmlns:a16="http://schemas.microsoft.com/office/drawing/2014/main" val="1032003664"/>
                    </a:ext>
                  </a:extLst>
                </a:gridCol>
                <a:gridCol w="1891135">
                  <a:extLst>
                    <a:ext uri="{9D8B030D-6E8A-4147-A177-3AD203B41FA5}">
                      <a16:colId xmlns:a16="http://schemas.microsoft.com/office/drawing/2014/main" val="3482072774"/>
                    </a:ext>
                  </a:extLst>
                </a:gridCol>
                <a:gridCol w="1891135">
                  <a:extLst>
                    <a:ext uri="{9D8B030D-6E8A-4147-A177-3AD203B41FA5}">
                      <a16:colId xmlns:a16="http://schemas.microsoft.com/office/drawing/2014/main" val="2913174813"/>
                    </a:ext>
                  </a:extLst>
                </a:gridCol>
              </a:tblGrid>
              <a:tr h="5838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5796231"/>
                  </a:ext>
                </a:extLst>
              </a:tr>
              <a:tr h="5838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Attendance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494,700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410,300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438,400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521,900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31776270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7349F07-3E25-48EB-AED2-D4BCCB46A0CB}"/>
              </a:ext>
            </a:extLst>
          </p:cNvPr>
          <p:cNvSpPr/>
          <p:nvPr/>
        </p:nvSpPr>
        <p:spPr>
          <a:xfrm>
            <a:off x="1380632" y="5962367"/>
            <a:ext cx="9046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*Based on HVS Economic Impact Study</a:t>
            </a:r>
          </a:p>
        </p:txBody>
      </p:sp>
    </p:spTree>
    <p:extLst>
      <p:ext uri="{BB962C8B-B14F-4D97-AF65-F5344CB8AC3E}">
        <p14:creationId xmlns:p14="http://schemas.microsoft.com/office/powerpoint/2010/main" val="2766990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8833" y="1115737"/>
            <a:ext cx="9144000" cy="1996579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sz="4000" dirty="0">
                <a:latin typeface="Baskerville Old Face" panose="02020602080505020303" pitchFamily="18" charset="0"/>
              </a:rPr>
              <a:t>Tucson Convention Center – Projected Room Nights</a:t>
            </a:r>
            <a:br>
              <a:rPr lang="en-US" sz="4000" dirty="0">
                <a:latin typeface="Baskerville Old Face" panose="02020602080505020303" pitchFamily="18" charset="0"/>
              </a:rPr>
            </a:br>
            <a:br>
              <a:rPr lang="en-US" dirty="0"/>
            </a:b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67D4F96-8E3F-467B-BA67-38DF782E16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529312"/>
              </p:ext>
            </p:extLst>
          </p:nvPr>
        </p:nvGraphicFramePr>
        <p:xfrm>
          <a:off x="1498833" y="4152550"/>
          <a:ext cx="9144000" cy="1159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399174125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22317202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3476071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84017806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327562015"/>
                    </a:ext>
                  </a:extLst>
                </a:gridCol>
              </a:tblGrid>
              <a:tr h="5796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Historical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3197755"/>
                  </a:ext>
                </a:extLst>
              </a:tr>
              <a:tr h="57967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105,100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109,900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112,600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115,200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108497741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E74CC9E-E79A-4C32-8404-83C8C51181A4}"/>
              </a:ext>
            </a:extLst>
          </p:cNvPr>
          <p:cNvSpPr/>
          <p:nvPr/>
        </p:nvSpPr>
        <p:spPr>
          <a:xfrm>
            <a:off x="1498833" y="5836533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*Based on HVS Economic Impact Study</a:t>
            </a:r>
          </a:p>
        </p:txBody>
      </p:sp>
    </p:spTree>
    <p:extLst>
      <p:ext uri="{BB962C8B-B14F-4D97-AF65-F5344CB8AC3E}">
        <p14:creationId xmlns:p14="http://schemas.microsoft.com/office/powerpoint/2010/main" val="369885847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1585</TotalTime>
  <Words>296</Words>
  <Application>Microsoft Office PowerPoint</Application>
  <PresentationFormat>Widescreen</PresentationFormat>
  <Paragraphs>72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Baskerville Old Face</vt:lpstr>
      <vt:lpstr>Gill Sans MT</vt:lpstr>
      <vt:lpstr>Parcel</vt:lpstr>
      <vt:lpstr>Convention Center Hotel Renovation</vt:lpstr>
      <vt:lpstr>PowerPoint Presentation</vt:lpstr>
      <vt:lpstr>EXECUTIVE SUMMARY</vt:lpstr>
      <vt:lpstr>PowerPoint Presentation</vt:lpstr>
      <vt:lpstr>PowerPoint Presentation</vt:lpstr>
      <vt:lpstr>INDUCED DEMAND ANALYSIS –TUCSON CONVENTION CENTER</vt:lpstr>
      <vt:lpstr>Tucson Convention Center  vs.  Regional Competitors</vt:lpstr>
      <vt:lpstr>Tucson Convention Center – Historical Demand</vt:lpstr>
      <vt:lpstr>  Tucson Convention Center – Projected Room Nights  </vt:lpstr>
      <vt:lpstr>Estimated Annual economic impact (2017 Dollars)</vt:lpstr>
      <vt:lpstr>our AsK: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Convention Center Hotel</dc:title>
  <dc:creator>Jerry</dc:creator>
  <cp:lastModifiedBy>HSL Properties</cp:lastModifiedBy>
  <cp:revision>76</cp:revision>
  <cp:lastPrinted>2017-08-07T22:27:26Z</cp:lastPrinted>
  <dcterms:created xsi:type="dcterms:W3CDTF">2017-08-07T19:00:55Z</dcterms:created>
  <dcterms:modified xsi:type="dcterms:W3CDTF">2017-08-21T20:07:59Z</dcterms:modified>
</cp:coreProperties>
</file>